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150" autoAdjust="0"/>
  </p:normalViewPr>
  <p:slideViewPr>
    <p:cSldViewPr>
      <p:cViewPr>
        <p:scale>
          <a:sx n="73" d="100"/>
          <a:sy n="73" d="100"/>
        </p:scale>
        <p:origin x="-106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FE54F-DC02-4E3A-9682-E3C8F1979D85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22782-99B6-4D16-8413-F3DE6AE9E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Сборочная единица</a:t>
            </a:r>
            <a:r>
              <a:rPr lang="ru-RU" baseline="0" dirty="0" smtClean="0"/>
              <a:t> серьга подвесная состоит из таких компонентов как Корпус, Винт, Проушина, Палец и стандартных изделий Шайбы и Шплинта.</a:t>
            </a:r>
          </a:p>
          <a:p>
            <a:r>
              <a:rPr lang="ru-RU" baseline="0" dirty="0" smtClean="0"/>
              <a:t>Детали входящие в сборку моделировались преимущественно элементами выдавливания и вращения. Построение деталей палец и корпус можно частично автоматизировать с помощью библиотек «Валы и механические передачи».</a:t>
            </a:r>
          </a:p>
          <a:p>
            <a:r>
              <a:rPr lang="ru-RU" baseline="0" dirty="0" smtClean="0"/>
              <a:t>Стандартные изделия Шайба и Шплинт вставлялись из библиотеки.</a:t>
            </a:r>
          </a:p>
          <a:p>
            <a:r>
              <a:rPr lang="ru-RU" baseline="0" dirty="0" smtClean="0"/>
              <a:t>При создании сборки использовались такие сопряжения поверхностей как </a:t>
            </a:r>
            <a:r>
              <a:rPr lang="ru-RU" baseline="0" dirty="0" err="1" smtClean="0"/>
              <a:t>Соосность</a:t>
            </a:r>
            <a:r>
              <a:rPr lang="ru-RU" baseline="0" dirty="0" smtClean="0"/>
              <a:t>, Совпадение, Касание, Параллельность.</a:t>
            </a:r>
          </a:p>
          <a:p>
            <a:r>
              <a:rPr lang="ru-RU" baseline="0" dirty="0" smtClean="0"/>
              <a:t>Моделирование сборки проводилось методом снизу вверх, так как геометрические размеры компонентов были заранее известны.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2782-99B6-4D16-8413-F3DE6AE9E9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процессе выполнения работы была сгенерирована спецификация и создал ассоциативный сборочный чертеж.</a:t>
            </a:r>
          </a:p>
          <a:p>
            <a:r>
              <a:rPr lang="ru-RU" dirty="0" smtClean="0"/>
              <a:t>На чертеже указаны необходимые размеры, местные разрезы, проставлены позиции.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2782-99B6-4D16-8413-F3DE6AE9E9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работе выполнялись</a:t>
            </a:r>
            <a:r>
              <a:rPr lang="ru-RU" baseline="0" dirty="0" smtClean="0"/>
              <a:t> также ассоциативные рабочие чертежи деталей, входящих в состав сборки: Палец и Проушина.</a:t>
            </a:r>
          </a:p>
          <a:p>
            <a:r>
              <a:rPr lang="ru-RU" baseline="0" dirty="0" smtClean="0"/>
              <a:t>Чертежи оформлены в соответствии с требованиями ЕСКД: имеют все необходимые виды, разрезы, размеры и элементы оформления: базы, шероховатости и т.д.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2782-99B6-4D16-8413-F3DE6AE9E9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 помощью библиотеки </a:t>
            </a:r>
            <a:r>
              <a:rPr lang="en-US" dirty="0" err="1" smtClean="0"/>
              <a:t>Artistan</a:t>
            </a:r>
            <a:r>
              <a:rPr lang="en-US" dirty="0" smtClean="0"/>
              <a:t> Rendering </a:t>
            </a:r>
            <a:r>
              <a:rPr lang="ru-RU" dirty="0" smtClean="0"/>
              <a:t>было визуализировано фотореалистичное изображение. В процессе выполнения визуализации были назначены материалы, рельефы и текстуры определенных</a:t>
            </a:r>
            <a:r>
              <a:rPr lang="ru-RU" baseline="0" dirty="0" smtClean="0"/>
              <a:t> деталей, выставлено освещение, выбраны линзы.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2782-99B6-4D16-8413-F3DE6AE9E9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Последним этапом выполнения итоговой выпускной работы являлось</a:t>
            </a:r>
            <a:r>
              <a:rPr lang="ru-RU" baseline="0" dirty="0" smtClean="0"/>
              <a:t> создание анимации разборки изделия, созданное с помощью библиотеки КОМПАС Механика анимация. Предварительно была проведена подготовка сборки, а именно, отключены сопряжение мешающие перемещению компонентов и вращению.</a:t>
            </a:r>
          </a:p>
          <a:p>
            <a:r>
              <a:rPr lang="ru-RU" baseline="0" dirty="0" smtClean="0"/>
              <a:t>Результат построения анимации представлен на слайде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2782-99B6-4D16-8413-F3DE6AE9E9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BDB9-9C6B-4AAD-8824-F5BD2B79CE2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AA122-862D-4E33-9F2B-F4B22A65D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Итоговая выпускная работа по курсу: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«Промышленный дизайн в </a:t>
            </a:r>
            <a:br>
              <a:rPr lang="ru-RU" sz="4000" dirty="0" smtClean="0"/>
            </a:br>
            <a:r>
              <a:rPr lang="ru-RU" sz="4000" dirty="0" smtClean="0"/>
              <a:t>системах </a:t>
            </a:r>
            <a:r>
              <a:rPr lang="en-US" sz="4000" dirty="0" smtClean="0"/>
              <a:t>CAD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8134672" cy="119970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Выполнила: </a:t>
            </a:r>
            <a:r>
              <a:rPr lang="ru-RU" sz="4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Самсонова </a:t>
            </a:r>
            <a: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01. Ольга Викторовна\Курсы Промышленный дизайн\Чертежи на итоговую работу\Итоговая выпускная работа\Серьга подвесная сбор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4550757" cy="33716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Общий вид 3</a:t>
            </a:r>
            <a:r>
              <a:rPr lang="en-US" dirty="0"/>
              <a:t>D</a:t>
            </a:r>
            <a:r>
              <a:rPr lang="ru-RU" dirty="0"/>
              <a:t>-модели сборки и входящих в нее деталей</a:t>
            </a:r>
          </a:p>
        </p:txBody>
      </p:sp>
      <p:pic>
        <p:nvPicPr>
          <p:cNvPr id="1028" name="Picture 4" descr="E:\001. Ольга Викторовна\Курсы Промышленный дизайн\Чертежи на итоговую работу\1 Корпус дета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72816"/>
            <a:ext cx="2521017" cy="1686434"/>
          </a:xfrm>
          <a:prstGeom prst="rect">
            <a:avLst/>
          </a:prstGeom>
          <a:noFill/>
        </p:spPr>
      </p:pic>
      <p:pic>
        <p:nvPicPr>
          <p:cNvPr id="1029" name="Picture 5" descr="E:\001. Ольга Викторовна\Курсы Промышленный дизайн\Чертежи на итоговую работу\3 Проушина Дета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1800200" cy="1904342"/>
          </a:xfrm>
          <a:prstGeom prst="rect">
            <a:avLst/>
          </a:prstGeom>
          <a:noFill/>
        </p:spPr>
      </p:pic>
      <p:pic>
        <p:nvPicPr>
          <p:cNvPr id="1030" name="Picture 6" descr="E:\001. Ольга Викторовна\Курсы Промышленный дизайн\Чертежи на итоговую работу\4 Палец Дета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589240"/>
            <a:ext cx="1944216" cy="906719"/>
          </a:xfrm>
          <a:prstGeom prst="rect">
            <a:avLst/>
          </a:prstGeom>
          <a:noFill/>
        </p:spPr>
      </p:pic>
      <p:pic>
        <p:nvPicPr>
          <p:cNvPr id="1031" name="Picture 7" descr="E:\001. Ольга Викторовна\Курсы Промышленный дизайн\Чертежи на итоговую работу\2 Винт модел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437112"/>
            <a:ext cx="2880320" cy="15251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16216" y="3429000"/>
            <a:ext cx="87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Корпус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6165304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Проушина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5877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Винт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6237312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Палец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528" y="1484784"/>
            <a:ext cx="464347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Стандартные изделия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Шайба С10.37. ГОСТ 11371-78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Шплинт 2,5х18,4 ГОСТ 397-79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187624" y="3933056"/>
            <a:ext cx="72008" cy="720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99792" y="4509120"/>
            <a:ext cx="864096" cy="13681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220072" y="4797152"/>
            <a:ext cx="864096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563888" y="2996952"/>
            <a:ext cx="2664296" cy="7920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059832" y="2708920"/>
            <a:ext cx="72008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2699792" y="3284984"/>
            <a:ext cx="6480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64" y="188640"/>
            <a:ext cx="8939336" cy="1143000"/>
          </a:xfrm>
        </p:spPr>
        <p:txBody>
          <a:bodyPr>
            <a:normAutofit/>
          </a:bodyPr>
          <a:lstStyle/>
          <a:p>
            <a:r>
              <a:rPr lang="ru-RU" dirty="0"/>
              <a:t>Сборочный чертеж и спецификация</a:t>
            </a:r>
          </a:p>
        </p:txBody>
      </p:sp>
      <p:pic>
        <p:nvPicPr>
          <p:cNvPr id="1026" name="Picture 2" descr="E:\001. Ольга Викторовна\Курсы Промышленный дизайн\Модуль 4 Проектирование конструкторской документации\Серьга  подвесная - сам. раб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4745"/>
            <a:ext cx="5187642" cy="3672407"/>
          </a:xfrm>
          <a:prstGeom prst="rect">
            <a:avLst/>
          </a:prstGeom>
          <a:noFill/>
        </p:spPr>
      </p:pic>
      <p:pic>
        <p:nvPicPr>
          <p:cNvPr id="3" name="Picture 2" descr="E:\001. Ольга Викторовна\Курсы Промышленный дизайн\Чертежи на итоговую работу\Итоговая выпускная работа\Серьга подвес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8986" y="1052736"/>
            <a:ext cx="382402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/>
              <a:t>Рабочие чертежи </a:t>
            </a:r>
            <a:r>
              <a:rPr lang="ru-RU" dirty="0" smtClean="0"/>
              <a:t>2-х деталей</a:t>
            </a:r>
            <a:endParaRPr lang="ru-RU" dirty="0"/>
          </a:p>
        </p:txBody>
      </p:sp>
      <p:pic>
        <p:nvPicPr>
          <p:cNvPr id="3074" name="Picture 2" descr="E:\001. Ольга Викторовна\Курсы Промышленный дизайн\Чертежи на итоговую работу\Итоговая выпускная работа\Пал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801" y="3212976"/>
            <a:ext cx="4827199" cy="3417244"/>
          </a:xfrm>
          <a:prstGeom prst="rect">
            <a:avLst/>
          </a:prstGeom>
          <a:noFill/>
        </p:spPr>
      </p:pic>
      <p:pic>
        <p:nvPicPr>
          <p:cNvPr id="3075" name="Picture 3" descr="E:\001. Ольга Викторовна\Курсы Промышленный дизайн\Чертежи на итоговую работу\Итоговая выпускная работа\Проуш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4984206" cy="352839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5720" y="4714884"/>
            <a:ext cx="3321835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Проушина</a:t>
            </a:r>
            <a:endParaRPr lang="ru-RU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14942" y="2285992"/>
            <a:ext cx="3321835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Палец</a:t>
            </a:r>
            <a:endParaRPr lang="ru-RU" sz="28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Фотореалистичное изображение изделия</a:t>
            </a:r>
          </a:p>
        </p:txBody>
      </p:sp>
      <p:pic>
        <p:nvPicPr>
          <p:cNvPr id="4098" name="Picture 2" descr="E:\001. Ольга Викторовна\Курсы Промышленный дизайн\Чертежи на итоговую работу\Серьга подвесная\photo_CurrSnapsho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984776" cy="523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361040" cy="115212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Скрин</a:t>
            </a:r>
            <a:r>
              <a:rPr lang="ru-RU" dirty="0"/>
              <a:t> анимации разборки изделия в конечном (разобранном) </a:t>
            </a:r>
            <a:r>
              <a:rPr lang="ru-RU" dirty="0" smtClean="0"/>
              <a:t>положении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0847" cy="514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Спасибо за внимание!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Итоговая выпускная работа по курсу: &amp;#x0D;&amp;#x0A;«Промышленный дизайн в &amp;#x0D;&amp;#x0A;системах CAD»&amp;quot;&quot;/&gt;&lt;property id=&quot;20307&quot; value=&quot;256&quot;/&gt;&lt;/object&gt;&lt;object type=&quot;3&quot; unique_id=&quot;10032&quot;&gt;&lt;property id=&quot;20148&quot; value=&quot;5&quot;/&gt;&lt;property id=&quot;20300&quot; value=&quot;Slide 2 - &amp;quot;Общий вид 3D-модели сборки и входящих в нее деталей&amp;quot;&quot;/&gt;&lt;property id=&quot;20307&quot; value=&quot;257&quot;/&gt;&lt;/object&gt;&lt;object type=&quot;3&quot; unique_id=&quot;10033&quot;&gt;&lt;property id=&quot;20148&quot; value=&quot;5&quot;/&gt;&lt;property id=&quot;20300&quot; value=&quot;Slide 3 - &amp;quot;Сборочный чертеж и спецификация&amp;quot;&quot;/&gt;&lt;property id=&quot;20307&quot; value=&quot;258&quot;/&gt;&lt;/object&gt;&lt;object type=&quot;3&quot; unique_id=&quot;10034&quot;&gt;&lt;property id=&quot;20148&quot; value=&quot;5&quot;/&gt;&lt;property id=&quot;20300&quot; value=&quot;Slide 4 - &amp;quot;Рабочие чертежи 2-х деталей&amp;quot;&quot;/&gt;&lt;property id=&quot;20307&quot; value=&quot;259&quot;/&gt;&lt;/object&gt;&lt;object type=&quot;3&quot; unique_id=&quot;10065&quot;&gt;&lt;property id=&quot;20148&quot; value=&quot;5&quot;/&gt;&lt;property id=&quot;20300&quot; value=&quot;Slide 5 - &amp;quot;Фотореалистичное изображение изделия&amp;quot;&quot;/&gt;&lt;property id=&quot;20307&quot; value=&quot;260&quot;/&gt;&lt;/object&gt;&lt;object type=&quot;3&quot; unique_id=&quot;10087&quot;&gt;&lt;property id=&quot;20148&quot; value=&quot;5&quot;/&gt;&lt;property id=&quot;20300&quot; value=&quot;Slide 6 - &amp;quot;Скрин анимации разборки изделия в конечном (разобранном) положении&amp;#x0D;&amp;#x0A;&amp;quot;&quot;/&gt;&lt;property id=&quot;20307&quot; value=&quot;261&quot;/&gt;&lt;/object&gt;&lt;object type=&quot;3&quot; unique_id=&quot;10185&quot;&gt;&lt;property id=&quot;20148&quot; value=&quot;5&quot;/&gt;&lt;property id=&quot;20300&quot; value=&quot;Slide 7 - &amp;quot;Спасибо за внимание!&amp;#x0D;&amp;#x0A;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303</Words>
  <Application>Microsoft Office PowerPoint</Application>
  <PresentationFormat>Экран (4:3)</PresentationFormat>
  <Paragraphs>34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Итоговая выпускная работа по курсу:  «Промышленный дизайн в  системах CAD»</vt:lpstr>
      <vt:lpstr>Общий вид 3D-модели сборки и входящих в нее деталей</vt:lpstr>
      <vt:lpstr>Сборочный чертеж и спецификация</vt:lpstr>
      <vt:lpstr>Рабочие чертежи 2-х деталей</vt:lpstr>
      <vt:lpstr>Фотореалистичное изображение изделия</vt:lpstr>
      <vt:lpstr>Скрин анимации разборки изделия в конечном (разобранном) положении </vt:lpstr>
      <vt:lpstr>Спасибо за внимание!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User</cp:lastModifiedBy>
  <cp:revision>36</cp:revision>
  <dcterms:created xsi:type="dcterms:W3CDTF">2020-11-22T09:43:10Z</dcterms:created>
  <dcterms:modified xsi:type="dcterms:W3CDTF">2020-11-24T05:12:46Z</dcterms:modified>
</cp:coreProperties>
</file>