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custDataLst>
    <p:tags r:id="rId1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1103" autoAdjust="0"/>
    <p:restoredTop sz="74373" autoAdjust="0"/>
  </p:normalViewPr>
  <p:slideViewPr>
    <p:cSldViewPr>
      <p:cViewPr>
        <p:scale>
          <a:sx n="72" d="100"/>
          <a:sy n="72" d="100"/>
        </p:scale>
        <p:origin x="-1794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593677-369D-4222-96B7-85A5FA48753B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A47FFA-1952-4103-9EDF-37B28264B39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Сборочная единица</a:t>
            </a:r>
            <a:r>
              <a:rPr lang="ru-RU" baseline="0" dirty="0" smtClean="0"/>
              <a:t> серьга подвесная состоит из таких компонентов как Корпус, Винт, Проушина, Палец и стандартных изделий Шайбы и Шплинта.</a:t>
            </a:r>
          </a:p>
          <a:p>
            <a:r>
              <a:rPr lang="ru-RU" baseline="0" dirty="0" smtClean="0"/>
              <a:t>Детали входящие в сборку моделировались преимущественно элементами выдавливания и вращения. Построение деталей палец и корпус можно частично автоматизировать с помощью библиотек «Валы и механические передачи».</a:t>
            </a:r>
          </a:p>
          <a:p>
            <a:r>
              <a:rPr lang="ru-RU" baseline="0" dirty="0" smtClean="0"/>
              <a:t>Стандартные изделия Шайба и Шплинт вставлялись из библиотеки.</a:t>
            </a:r>
          </a:p>
          <a:p>
            <a:r>
              <a:rPr lang="ru-RU" baseline="0" dirty="0" smtClean="0"/>
              <a:t>При создании сборки использовались такие сопряжения поверхностей как </a:t>
            </a:r>
            <a:r>
              <a:rPr lang="ru-RU" baseline="0" dirty="0" err="1" smtClean="0"/>
              <a:t>Соосность</a:t>
            </a:r>
            <a:r>
              <a:rPr lang="ru-RU" baseline="0" dirty="0" smtClean="0"/>
              <a:t>, Совпадение, Касание, Параллельность.</a:t>
            </a:r>
          </a:p>
          <a:p>
            <a:r>
              <a:rPr lang="ru-RU" baseline="0" dirty="0" smtClean="0"/>
              <a:t>Моделирование сборки проводилось методом снизу вверх, так как геометрические размеры компонентов были заранее известны.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47FFA-1952-4103-9EDF-37B28264B39D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процессе выполнения работы была сгенерирована спецификация и создал ассоциативный сборочный чертеж.</a:t>
            </a:r>
          </a:p>
          <a:p>
            <a:r>
              <a:rPr lang="ru-RU" dirty="0" smtClean="0"/>
              <a:t>На чертеже указаны необходимые размеры, местные разрезы, проставлены позиции.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47FFA-1952-4103-9EDF-37B28264B39D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работе выполнялись</a:t>
            </a:r>
            <a:r>
              <a:rPr lang="ru-RU" baseline="0" dirty="0" smtClean="0"/>
              <a:t> также ассоциативные рабочие чертежи деталей, входящих в состав сборки: Пальца и проушины.</a:t>
            </a:r>
          </a:p>
          <a:p>
            <a:r>
              <a:rPr lang="ru-RU" baseline="0" dirty="0" smtClean="0"/>
              <a:t>Чертежи </a:t>
            </a:r>
            <a:r>
              <a:rPr lang="ru-RU" baseline="0" dirty="0" err="1" smtClean="0"/>
              <a:t>офорлмены</a:t>
            </a:r>
            <a:r>
              <a:rPr lang="ru-RU" baseline="0" dirty="0" smtClean="0"/>
              <a:t> в соответствии с требованиями ЕСКД: имеют все необходимые виды, разрезы, размеры и элементы оформления: базы, шероховатости и т.д.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47FFA-1952-4103-9EDF-37B28264B39D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 помощью библиотеки </a:t>
            </a:r>
            <a:r>
              <a:rPr lang="en-US" dirty="0" err="1" smtClean="0"/>
              <a:t>Artistan</a:t>
            </a:r>
            <a:r>
              <a:rPr lang="en-US" dirty="0" smtClean="0"/>
              <a:t> Rendering </a:t>
            </a:r>
            <a:r>
              <a:rPr lang="ru-RU" dirty="0" smtClean="0"/>
              <a:t>было визуализировано фотореалистичное изображение. В процессе выполнения визуализации были назначены материалы, рельефы и текстуры определенных</a:t>
            </a:r>
            <a:r>
              <a:rPr lang="ru-RU" baseline="0" dirty="0" smtClean="0"/>
              <a:t> деталей, выставлено освещение, выбраны линзы.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47FFA-1952-4103-9EDF-37B28264B39D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Последним этапом выполнения итоговой выпускной работы являлось</a:t>
            </a:r>
            <a:r>
              <a:rPr lang="ru-RU" baseline="0" dirty="0" smtClean="0"/>
              <a:t> создание анимации разборки изделия созданное с помощью библиотеки КОМПАС Механика анимация. Предварительно была проведена подготовка сборки а именно отключены сопряжение мешающие перемещению компонентов и вращению.</a:t>
            </a:r>
          </a:p>
          <a:p>
            <a:r>
              <a:rPr lang="ru-RU" baseline="0" dirty="0" smtClean="0"/>
              <a:t>Результат построения анимации представлен на слайде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47FFA-1952-4103-9EDF-37B28264B39D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47FFA-1952-4103-9EDF-37B28264B39D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714488"/>
            <a:ext cx="7772400" cy="235745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Итоговая выпускная работа по курсу: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«Промышленный дизайн в системах </a:t>
            </a:r>
            <a:r>
              <a:rPr lang="en-US" b="1" dirty="0" smtClean="0"/>
              <a:t>CAD</a:t>
            </a:r>
            <a:r>
              <a:rPr lang="ru-RU" b="1" dirty="0" smtClean="0"/>
              <a:t>»</a:t>
            </a:r>
            <a:endParaRPr lang="ru-RU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85786" y="4500570"/>
            <a:ext cx="7772400" cy="1143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Выполнил:                Иванов И.И  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"/>
            <a:ext cx="7772400" cy="928670"/>
          </a:xfrm>
        </p:spPr>
        <p:txBody>
          <a:bodyPr/>
          <a:lstStyle/>
          <a:p>
            <a:r>
              <a:rPr lang="ru-RU" b="1" dirty="0" smtClean="0"/>
              <a:t>Сборка «Серьга подвесная»</a:t>
            </a:r>
            <a:endParaRPr lang="ru-RU" b="1" dirty="0"/>
          </a:p>
        </p:txBody>
      </p:sp>
      <p:pic>
        <p:nvPicPr>
          <p:cNvPr id="1026" name="Picture 2" descr="F:\!ДПО\2020-2021\v2 - Промышленный дизайн в системах CAD\УМК\Модуль 1. Трехмерное моделирование деталей и сборочных единиц\1.1. Твердотельное моделирование деталей\Серьга подвесная\JPEG\Серьга  подвесная_3D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40" y="2214554"/>
            <a:ext cx="4864110" cy="3571900"/>
          </a:xfrm>
          <a:prstGeom prst="rect">
            <a:avLst/>
          </a:prstGeom>
          <a:noFill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43636" y="1214422"/>
            <a:ext cx="2647435" cy="2157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000372"/>
            <a:ext cx="2854784" cy="2262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44" y="4910141"/>
            <a:ext cx="2673243" cy="1947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5357826"/>
            <a:ext cx="1471601" cy="1073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Прямая соединительная линия 14"/>
          <p:cNvCxnSpPr/>
          <p:nvPr/>
        </p:nvCxnSpPr>
        <p:spPr>
          <a:xfrm flipV="1">
            <a:off x="2786050" y="4000504"/>
            <a:ext cx="1714512" cy="15716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5929322" y="5072074"/>
            <a:ext cx="928694" cy="7858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5929322" y="2786058"/>
            <a:ext cx="1214446" cy="928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1785918" y="3500438"/>
            <a:ext cx="1785950" cy="928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Заголовок 1"/>
          <p:cNvSpPr txBox="1">
            <a:spLocks/>
          </p:cNvSpPr>
          <p:nvPr/>
        </p:nvSpPr>
        <p:spPr>
          <a:xfrm>
            <a:off x="7286644" y="1214422"/>
            <a:ext cx="1571636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Корпус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9" name="Заголовок 1"/>
          <p:cNvSpPr txBox="1">
            <a:spLocks/>
          </p:cNvSpPr>
          <p:nvPr/>
        </p:nvSpPr>
        <p:spPr>
          <a:xfrm>
            <a:off x="4714876" y="4929198"/>
            <a:ext cx="1571636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Винт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0" name="Заголовок 1"/>
          <p:cNvSpPr txBox="1">
            <a:spLocks/>
          </p:cNvSpPr>
          <p:nvPr/>
        </p:nvSpPr>
        <p:spPr>
          <a:xfrm>
            <a:off x="1500166" y="5000636"/>
            <a:ext cx="1571636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Палец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1" name="Заголовок 1"/>
          <p:cNvSpPr txBox="1">
            <a:spLocks/>
          </p:cNvSpPr>
          <p:nvPr/>
        </p:nvSpPr>
        <p:spPr>
          <a:xfrm>
            <a:off x="214282" y="2571744"/>
            <a:ext cx="1785950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Проушина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2" name="Овал 31"/>
          <p:cNvSpPr/>
          <p:nvPr/>
        </p:nvSpPr>
        <p:spPr>
          <a:xfrm>
            <a:off x="5143504" y="3071810"/>
            <a:ext cx="571504" cy="571504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>
            <a:stCxn id="32" idx="0"/>
            <a:endCxn id="36" idx="3"/>
          </p:cNvCxnSpPr>
          <p:nvPr/>
        </p:nvCxnSpPr>
        <p:spPr>
          <a:xfrm rot="16200000" flipV="1">
            <a:off x="4429124" y="2071678"/>
            <a:ext cx="1571636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Заголовок 1"/>
          <p:cNvSpPr txBox="1">
            <a:spLocks/>
          </p:cNvSpPr>
          <p:nvPr/>
        </p:nvSpPr>
        <p:spPr>
          <a:xfrm>
            <a:off x="357158" y="928670"/>
            <a:ext cx="4643470" cy="1143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Стандартные изделия</a:t>
            </a:r>
          </a:p>
          <a:p>
            <a:pPr algn="ctr">
              <a:lnSpc>
                <a:spcPct val="110000"/>
              </a:lnSpc>
              <a:spcBef>
                <a:spcPct val="0"/>
              </a:spcBef>
            </a:pPr>
            <a:r>
              <a:rPr lang="ru-RU" sz="2800" dirty="0" smtClean="0">
                <a:latin typeface="+mj-lt"/>
                <a:ea typeface="+mj-ea"/>
                <a:cs typeface="+mj-cs"/>
              </a:rPr>
              <a:t>Шайба С10.37. ГОСТ 11371-78</a:t>
            </a:r>
          </a:p>
          <a:p>
            <a:pPr algn="ctr">
              <a:lnSpc>
                <a:spcPct val="110000"/>
              </a:lnSpc>
              <a:spcBef>
                <a:spcPct val="0"/>
              </a:spcBef>
            </a:pPr>
            <a:r>
              <a:rPr lang="ru-RU" sz="2800" dirty="0" smtClean="0">
                <a:latin typeface="+mj-lt"/>
                <a:ea typeface="+mj-ea"/>
                <a:cs typeface="+mj-cs"/>
              </a:rPr>
              <a:t>Шплинт 2,5х18,4 ГОСТ 397-79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"/>
            <a:ext cx="8143932" cy="928670"/>
          </a:xfrm>
        </p:spPr>
        <p:txBody>
          <a:bodyPr>
            <a:normAutofit/>
          </a:bodyPr>
          <a:lstStyle/>
          <a:p>
            <a:r>
              <a:rPr lang="ru-RU" b="1" dirty="0" smtClean="0"/>
              <a:t>Конструкторская документация</a:t>
            </a:r>
            <a:endParaRPr lang="ru-RU" b="1" dirty="0"/>
          </a:p>
        </p:txBody>
      </p:sp>
      <p:sp>
        <p:nvSpPr>
          <p:cNvPr id="36" name="Заголовок 1"/>
          <p:cNvSpPr txBox="1">
            <a:spLocks/>
          </p:cNvSpPr>
          <p:nvPr/>
        </p:nvSpPr>
        <p:spPr>
          <a:xfrm>
            <a:off x="357158" y="1000108"/>
            <a:ext cx="3321835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Спецификация</a:t>
            </a:r>
            <a:endParaRPr lang="ru-RU" sz="2800" dirty="0" smtClean="0">
              <a:latin typeface="+mj-lt"/>
              <a:ea typeface="+mj-ea"/>
              <a:cs typeface="+mj-cs"/>
            </a:endParaRPr>
          </a:p>
        </p:txBody>
      </p:sp>
      <p:pic>
        <p:nvPicPr>
          <p:cNvPr id="2050" name="Picture 2" descr="F:\!ДПО\2020-2021\v2 - Промышленный дизайн в системах CAD\УМК\Модуль 1. Трехмерное моделирование деталей и сборочных единиц\1.1. Твердотельное моделирование деталей\Серьга подвесная\JPEG\Серьга  подвесная_ сборочный чертеж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1643050"/>
            <a:ext cx="5793267" cy="4101997"/>
          </a:xfrm>
          <a:prstGeom prst="rect">
            <a:avLst/>
          </a:prstGeom>
          <a:noFill/>
        </p:spPr>
      </p:pic>
      <p:pic>
        <p:nvPicPr>
          <p:cNvPr id="2051" name="Picture 3" descr="F:\!ДПО\2020-2021\v2 - Промышленный дизайн в системах CAD\УМК\Модуль 1. Трехмерное моделирование деталей и сборочных единиц\1.1. Твердотельное моделирование деталей\Серьга подвесная\JPEG\Серьга  подвесная_ спецификация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1714488"/>
            <a:ext cx="3500462" cy="4943636"/>
          </a:xfrm>
          <a:prstGeom prst="rect">
            <a:avLst/>
          </a:prstGeom>
          <a:noFill/>
        </p:spPr>
      </p:pic>
      <p:sp>
        <p:nvSpPr>
          <p:cNvPr id="21" name="Заголовок 1"/>
          <p:cNvSpPr txBox="1">
            <a:spLocks/>
          </p:cNvSpPr>
          <p:nvPr/>
        </p:nvSpPr>
        <p:spPr>
          <a:xfrm>
            <a:off x="4714876" y="5572140"/>
            <a:ext cx="3321835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Сборочный чертеж</a:t>
            </a:r>
            <a:endParaRPr lang="ru-RU" sz="2800" dirty="0" smtClean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"/>
            <a:ext cx="7772400" cy="928670"/>
          </a:xfrm>
        </p:spPr>
        <p:txBody>
          <a:bodyPr>
            <a:normAutofit/>
          </a:bodyPr>
          <a:lstStyle/>
          <a:p>
            <a:r>
              <a:rPr lang="ru-RU" b="1" dirty="0" smtClean="0"/>
              <a:t>Рабочие чертежи</a:t>
            </a:r>
            <a:endParaRPr lang="ru-RU" b="1" dirty="0"/>
          </a:p>
        </p:txBody>
      </p:sp>
      <p:sp>
        <p:nvSpPr>
          <p:cNvPr id="36" name="Заголовок 1"/>
          <p:cNvSpPr txBox="1">
            <a:spLocks/>
          </p:cNvSpPr>
          <p:nvPr/>
        </p:nvSpPr>
        <p:spPr>
          <a:xfrm>
            <a:off x="285720" y="4714884"/>
            <a:ext cx="3321835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Проушина</a:t>
            </a:r>
            <a:endParaRPr lang="ru-RU" sz="28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5214942" y="2285992"/>
            <a:ext cx="3321835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Палец</a:t>
            </a:r>
            <a:endParaRPr lang="ru-RU" sz="2800" dirty="0" smtClean="0">
              <a:latin typeface="+mj-lt"/>
              <a:ea typeface="+mj-ea"/>
              <a:cs typeface="+mj-cs"/>
            </a:endParaRPr>
          </a:p>
        </p:txBody>
      </p:sp>
      <p:pic>
        <p:nvPicPr>
          <p:cNvPr id="3075" name="Picture 3" descr="F:\!ДПО\2020-2021\v2 - Промышленный дизайн в системах CAD\УМК\Отчеты\Итоговая работа\4 Палец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0496" y="3224972"/>
            <a:ext cx="4929190" cy="3490176"/>
          </a:xfrm>
          <a:prstGeom prst="rect">
            <a:avLst/>
          </a:prstGeom>
          <a:noFill/>
        </p:spPr>
      </p:pic>
      <p:pic>
        <p:nvPicPr>
          <p:cNvPr id="3074" name="Picture 2" descr="F:\!ДПО\2020-2021\v2 - Промышленный дизайн в системах CAD\УМК\Отчеты\Итоговая работа\3 Проушина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1546"/>
            <a:ext cx="4929190" cy="3490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"/>
            <a:ext cx="7772400" cy="92867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Фотореалистичное изображение</a:t>
            </a:r>
            <a:endParaRPr lang="ru-RU" b="1" dirty="0"/>
          </a:p>
        </p:txBody>
      </p:sp>
      <p:pic>
        <p:nvPicPr>
          <p:cNvPr id="4098" name="Picture 2" descr="F:\!ДПО\2020-2021\v2 - Промышленный дизайн в системах CAD\УМК\Отчеты\Итоговая работа\Серьга подвесная\real_time_Серьга подвесная1.jpg"/>
          <p:cNvPicPr>
            <a:picLocks noChangeAspect="1" noChangeArrowheads="1"/>
          </p:cNvPicPr>
          <p:nvPr/>
        </p:nvPicPr>
        <p:blipFill>
          <a:blip r:embed="rId3" cstate="print"/>
          <a:srcRect l="11325" t="18540" r="2196"/>
          <a:stretch>
            <a:fillRect/>
          </a:stretch>
        </p:blipFill>
        <p:spPr bwMode="auto">
          <a:xfrm>
            <a:off x="500034" y="928670"/>
            <a:ext cx="8080979" cy="50720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"/>
            <a:ext cx="7772400" cy="928670"/>
          </a:xfrm>
        </p:spPr>
        <p:txBody>
          <a:bodyPr>
            <a:normAutofit/>
          </a:bodyPr>
          <a:lstStyle/>
          <a:p>
            <a:r>
              <a:rPr lang="ru-RU" b="1" dirty="0" smtClean="0"/>
              <a:t>Анимация разборки изделия</a:t>
            </a:r>
            <a:endParaRPr lang="ru-RU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22800"/>
            <a:ext cx="8072494" cy="513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 descr="F:\!ДПО\2020-2021\v2 - Промышленный дизайн в системах CAD\УМК\Модуль 1. Трехмерное моделирование деталей и сборочных единиц\1.1. Твердотельное моделирование деталей\Серьга подвесная\JPEG\Серьга  подвесная_3D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39123" y="785794"/>
            <a:ext cx="3404877" cy="2500330"/>
          </a:xfrm>
          <a:prstGeom prst="rect">
            <a:avLst/>
          </a:prstGeom>
          <a:noFill/>
        </p:spPr>
      </p:pic>
      <p:sp>
        <p:nvSpPr>
          <p:cNvPr id="6" name="Стрелка вниз 5"/>
          <p:cNvSpPr/>
          <p:nvPr/>
        </p:nvSpPr>
        <p:spPr>
          <a:xfrm rot="1688752">
            <a:off x="6436657" y="2518401"/>
            <a:ext cx="575338" cy="7808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496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b="1" dirty="0" smtClean="0"/>
              <a:t>Спасибо за внимание</a:t>
            </a:r>
            <a:endParaRPr lang="ru-RU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2&quot; unique_id=&quot;10136&quot;&gt;&lt;object type=&quot;3&quot; unique_id=&quot;10137&quot;&gt;&lt;property id=&quot;20148&quot; value=&quot;5&quot;/&gt;&lt;property id=&quot;20300&quot; value=&quot;Slide 1 - &amp;quot;Итоговая выпускная работа по курсу: &amp;#x0D;&amp;#x0A;«Промышленный дизайн в системах CAD»&amp;quot;&quot;/&gt;&lt;property id=&quot;20307&quot; value=&quot;256&quot;/&gt;&lt;/object&gt;&lt;object type=&quot;3&quot; unique_id=&quot;10138&quot;&gt;&lt;property id=&quot;20148&quot; value=&quot;5&quot;/&gt;&lt;property id=&quot;20300&quot; value=&quot;Slide 2 - &amp;quot;Сборка «Серьга подвесная»&amp;quot;&quot;/&gt;&lt;property id=&quot;20307&quot; value=&quot;257&quot;/&gt;&lt;/object&gt;&lt;object type=&quot;3&quot; unique_id=&quot;10139&quot;&gt;&lt;property id=&quot;20148&quot; value=&quot;5&quot;/&gt;&lt;property id=&quot;20300&quot; value=&quot;Slide 3 - &amp;quot;Конструкторская документация&amp;quot;&quot;/&gt;&lt;property id=&quot;20307&quot; value=&quot;258&quot;/&gt;&lt;/object&gt;&lt;object type=&quot;3&quot; unique_id=&quot;10140&quot;&gt;&lt;property id=&quot;20148&quot; value=&quot;5&quot;/&gt;&lt;property id=&quot;20300&quot; value=&quot;Slide 4 - &amp;quot;Рабочие чертежи&amp;quot;&quot;/&gt;&lt;property id=&quot;20307&quot; value=&quot;259&quot;/&gt;&lt;/object&gt;&lt;object type=&quot;3&quot; unique_id=&quot;10141&quot;&gt;&lt;property id=&quot;20148&quot; value=&quot;5&quot;/&gt;&lt;property id=&quot;20300&quot; value=&quot;Slide 5 - &amp;quot;Фотореалистичное изображение&amp;quot;&quot;/&gt;&lt;property id=&quot;20307&quot; value=&quot;260&quot;/&gt;&lt;/object&gt;&lt;object type=&quot;3&quot; unique_id=&quot;10142&quot;&gt;&lt;property id=&quot;20148&quot; value=&quot;5&quot;/&gt;&lt;property id=&quot;20300&quot; value=&quot;Slide 6 - &amp;quot;Анимация разборки изделия&amp;quot;&quot;/&gt;&lt;property id=&quot;20307&quot; value=&quot;261&quot;/&gt;&lt;/object&gt;&lt;object type=&quot;3&quot; unique_id=&quot;10143&quot;&gt;&lt;property id=&quot;20148&quot; value=&quot;5&quot;/&gt;&lt;property id=&quot;20300&quot; value=&quot;Slide 7 - &amp;quot;Спасибо за внимание&amp;quot;&quot;/&gt;&lt;property id=&quot;20307&quot; value=&quot;262&quot;/&gt;&lt;/object&gt;&lt;/object&gt;&lt;object type=&quot;8&quot; unique_id=&quot;1015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284</Words>
  <Application>Microsoft Office PowerPoint</Application>
  <PresentationFormat>Экран (4:3)</PresentationFormat>
  <Paragraphs>37</Paragraphs>
  <Slides>7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Итоговая выпускная работа по курсу:  «Промышленный дизайн в системах CAD»</vt:lpstr>
      <vt:lpstr>Сборка «Серьга подвесная»</vt:lpstr>
      <vt:lpstr>Конструкторская документация</vt:lpstr>
      <vt:lpstr>Рабочие чертежи</vt:lpstr>
      <vt:lpstr>Фотореалистичное изображение</vt:lpstr>
      <vt:lpstr>Анимация разборки изделия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днс</cp:lastModifiedBy>
  <cp:revision>15</cp:revision>
  <dcterms:modified xsi:type="dcterms:W3CDTF">2020-11-23T12:03:04Z</dcterms:modified>
</cp:coreProperties>
</file>