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5" r:id="rId4"/>
    <p:sldId id="259" r:id="rId5"/>
    <p:sldId id="260" r:id="rId6"/>
    <p:sldId id="261" r:id="rId7"/>
    <p:sldId id="262" r:id="rId8"/>
    <p:sldId id="263" r:id="rId9"/>
    <p:sldId id="266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A231BEB-EF1F-4CF7-BD2C-85452DC44440}" type="datetimeFigureOut">
              <a:rPr lang="ru-RU" smtClean="0"/>
              <a:pPr/>
              <a:t>11.04.2024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DEF6C59-C42C-4B4E-ABD3-AE0F00B4B4C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2428868"/>
            <a:ext cx="7072362" cy="1571636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3366"/>
                </a:solidFill>
                <a:latin typeface="Cambria" pitchFamily="18" charset="0"/>
              </a:rPr>
              <a:t>Создание</a:t>
            </a:r>
            <a:r>
              <a:rPr lang="ru-RU" sz="5400" b="1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4000" b="1" dirty="0" err="1" smtClean="0">
                <a:solidFill>
                  <a:srgbClr val="003366"/>
                </a:solidFill>
                <a:latin typeface="Cambria" pitchFamily="18" charset="0"/>
              </a:rPr>
              <a:t>мультимедийной</a:t>
            </a:r>
            <a:r>
              <a:rPr lang="ru-RU" sz="4000" b="1" dirty="0" smtClean="0">
                <a:solidFill>
                  <a:srgbClr val="003366"/>
                </a:solidFill>
                <a:latin typeface="Cambria" pitchFamily="18" charset="0"/>
              </a:rPr>
              <a:t> презентации</a:t>
            </a:r>
            <a:endParaRPr lang="ru-RU" sz="4000" b="1" dirty="0">
              <a:solidFill>
                <a:srgbClr val="003366"/>
              </a:solidFill>
              <a:latin typeface="Cambria" pitchFamily="18" charset="0"/>
            </a:endParaRPr>
          </a:p>
        </p:txBody>
      </p:sp>
      <p:sp>
        <p:nvSpPr>
          <p:cNvPr id="4" name="Подзаголовок 5"/>
          <p:cNvSpPr txBox="1">
            <a:spLocks/>
          </p:cNvSpPr>
          <p:nvPr/>
        </p:nvSpPr>
        <p:spPr bwMode="auto">
          <a:xfrm>
            <a:off x="1500166" y="285728"/>
            <a:ext cx="7179776" cy="123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</a:rPr>
              <a:t>Областное государственное бюджетное профессиональное образовательное учреждение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</a:rPr>
              <a:t>«Томский политехнический техникум»</a:t>
            </a:r>
          </a:p>
        </p:txBody>
      </p:sp>
      <p:sp>
        <p:nvSpPr>
          <p:cNvPr id="5" name="Подзаголовок 5"/>
          <p:cNvSpPr txBox="1">
            <a:spLocks/>
          </p:cNvSpPr>
          <p:nvPr/>
        </p:nvSpPr>
        <p:spPr>
          <a:xfrm>
            <a:off x="1571652" y="6053317"/>
            <a:ext cx="6858000" cy="518955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г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. Томск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2024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</p:txBody>
      </p:sp>
      <p:sp>
        <p:nvSpPr>
          <p:cNvPr id="11" name="Заголовок 1"/>
          <p:cNvSpPr>
            <a:spLocks noGrp="1"/>
          </p:cNvSpPr>
          <p:nvPr>
            <p:ph type="ctrTitle"/>
          </p:nvPr>
        </p:nvSpPr>
        <p:spPr>
          <a:xfrm>
            <a:off x="1237326" y="1454018"/>
            <a:ext cx="7406640" cy="83197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Тема урока: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00562" y="4929198"/>
            <a:ext cx="44291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3366"/>
                </a:solidFill>
                <a:latin typeface="Cambria" pitchFamily="18" charset="0"/>
              </a:rPr>
              <a:t>Автор: преподаватель информатики</a:t>
            </a:r>
          </a:p>
          <a:p>
            <a:r>
              <a:rPr lang="ru-RU" sz="2000" b="1" dirty="0" smtClean="0">
                <a:solidFill>
                  <a:srgbClr val="003366"/>
                </a:solidFill>
                <a:latin typeface="Cambria" pitchFamily="18" charset="0"/>
              </a:rPr>
              <a:t>Самсонова Ольга Викторовна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714488"/>
            <a:ext cx="7862150" cy="464347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500" b="1" dirty="0" smtClean="0">
                <a:solidFill>
                  <a:srgbClr val="003366"/>
                </a:solidFill>
                <a:latin typeface="Cambria" pitchFamily="18" charset="0"/>
              </a:rPr>
              <a:t>Настройки демонстрации: </a:t>
            </a:r>
          </a:p>
          <a:p>
            <a:pPr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	меню </a:t>
            </a: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Показ слайдов - </a:t>
            </a: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кнопка </a:t>
            </a: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Настройка демонстрации</a:t>
            </a: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, например, установить смену слайдов по времени и др. </a:t>
            </a:r>
          </a:p>
          <a:p>
            <a:pPr>
              <a:buNone/>
            </a:pPr>
            <a:endParaRPr lang="ru-RU" sz="1000" dirty="0" smtClean="0">
              <a:solidFill>
                <a:srgbClr val="003366"/>
              </a:solidFill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500" b="1" dirty="0" smtClean="0">
                <a:solidFill>
                  <a:srgbClr val="003366"/>
                </a:solidFill>
                <a:latin typeface="Cambria" pitchFamily="18" charset="0"/>
              </a:rPr>
              <a:t>Просмотр презентации: </a:t>
            </a:r>
          </a:p>
          <a:p>
            <a:pPr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rgbClr val="003366"/>
                </a:solidFill>
                <a:latin typeface="Cambria" pitchFamily="18" charset="0"/>
              </a:rPr>
              <a:t>	</a:t>
            </a: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меню </a:t>
            </a: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Показ слайдов </a:t>
            </a: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или клавиша </a:t>
            </a:r>
            <a:r>
              <a:rPr lang="en-US" sz="2500" i="1" dirty="0" smtClean="0">
                <a:solidFill>
                  <a:srgbClr val="003366"/>
                </a:solidFill>
                <a:latin typeface="Cambria" pitchFamily="18" charset="0"/>
              </a:rPr>
              <a:t>F</a:t>
            </a: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5</a:t>
            </a: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.</a:t>
            </a:r>
          </a:p>
          <a:p>
            <a:pPr>
              <a:buNone/>
            </a:pPr>
            <a:endParaRPr lang="ru-RU" sz="1100" dirty="0" smtClean="0">
              <a:solidFill>
                <a:srgbClr val="003366"/>
              </a:solidFill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500" b="1" dirty="0" smtClean="0">
                <a:solidFill>
                  <a:srgbClr val="003366"/>
                </a:solidFill>
                <a:latin typeface="Cambria" pitchFamily="18" charset="0"/>
              </a:rPr>
              <a:t>Сохранение презентации: </a:t>
            </a:r>
          </a:p>
          <a:p>
            <a:pPr>
              <a:spcBef>
                <a:spcPts val="0"/>
              </a:spcBef>
              <a:buNone/>
            </a:pPr>
            <a:r>
              <a:rPr lang="ru-RU" sz="2500" b="1" dirty="0" smtClean="0">
                <a:solidFill>
                  <a:srgbClr val="003366"/>
                </a:solidFill>
                <a:latin typeface="Cambria" pitchFamily="18" charset="0"/>
              </a:rPr>
              <a:t>	</a:t>
            </a: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в формате по умолчанию или в режиме </a:t>
            </a: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Демонстрация в </a:t>
            </a:r>
            <a:r>
              <a:rPr lang="en-US" sz="2500" i="1" dirty="0" smtClean="0">
                <a:solidFill>
                  <a:srgbClr val="003366"/>
                </a:solidFill>
                <a:latin typeface="Cambria" pitchFamily="18" charset="0"/>
              </a:rPr>
              <a:t>PowerPoint</a:t>
            </a: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, которая всегда будет открываться в режиме показа слайдов.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88696" y="571480"/>
            <a:ext cx="8355336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Просмотр и сохранение презентации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428604"/>
            <a:ext cx="8072494" cy="128586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Цель урока, воспитательные и развивающие задачи:</a:t>
            </a:r>
            <a:b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endParaRPr lang="ru-RU" sz="4000" b="1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642910" y="1428736"/>
            <a:ext cx="8429684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600" i="1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500" b="1" i="1" dirty="0" smtClean="0">
                <a:solidFill>
                  <a:srgbClr val="003366"/>
                </a:solidFill>
                <a:latin typeface="Cambria" pitchFamily="18" charset="0"/>
              </a:rPr>
              <a:t>К концу занятия каждый обучающийся должен  уметь: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- создавать и оформлять презентации в </a:t>
            </a:r>
            <a:r>
              <a:rPr lang="ru-RU" sz="2500" dirty="0" err="1" smtClean="0">
                <a:solidFill>
                  <a:srgbClr val="003366"/>
                </a:solidFill>
                <a:latin typeface="Cambria" pitchFamily="18" charset="0"/>
              </a:rPr>
              <a:t>PowerPoint</a:t>
            </a: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.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500" b="1" i="1" dirty="0" smtClean="0">
                <a:solidFill>
                  <a:srgbClr val="003366"/>
                </a:solidFill>
                <a:latin typeface="Cambria" pitchFamily="18" charset="0"/>
              </a:rPr>
              <a:t>В ходе урока способствовать развитию у обучающихся: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- умения самостоятельно работать с информацией;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- умения составлять план действий при выполнении. задания;</a:t>
            </a:r>
          </a:p>
          <a:p>
            <a:pPr marL="0" marR="0" lvl="0" indent="180975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500" b="1" i="1" dirty="0" smtClean="0">
                <a:solidFill>
                  <a:srgbClr val="003366"/>
                </a:solidFill>
                <a:latin typeface="Cambria" pitchFamily="18" charset="0"/>
              </a:rPr>
              <a:t>В ходе урока содействовать воспитанию у обучающихся: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- формирования культуры труда;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- воспитанию художественного вкуса;</a:t>
            </a:r>
          </a:p>
          <a:p>
            <a:pPr marL="0" marR="0" lvl="0" indent="1809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- формирования интереса к специальности.</a:t>
            </a: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428728" y="285728"/>
            <a:ext cx="7406640" cy="831974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smtClean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charset="0"/>
                <a:ea typeface="+mj-ea"/>
                <a:cs typeface="+mj-cs"/>
              </a:rPr>
              <a:t>Оснащение урока:</a:t>
            </a:r>
            <a:endParaRPr kumimoji="0" lang="ru-RU" sz="4000" b="1" i="0" u="none" strike="noStrike" kern="1200" cap="none" spc="0" normalizeH="0" baseline="0" noProof="0" dirty="0" smtClean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charset="0"/>
              <a:ea typeface="+mj-ea"/>
              <a:cs typeface="+mj-cs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85852" y="1500174"/>
            <a:ext cx="7406640" cy="471490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Материальное обеспечение: 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компьютеры с выходом в Интернет, экран, </a:t>
            </a:r>
            <a:r>
              <a:rPr kumimoji="0" lang="ru-RU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мультимедийный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проектор.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1000" b="0" i="0" u="none" strike="noStrike" kern="1200" cap="none" spc="0" normalizeH="0" baseline="0" noProof="0" dirty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Программное обеспечение: 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MS </a:t>
            </a:r>
            <a:r>
              <a:rPr kumimoji="0" lang="ru-RU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PowerPoint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, Интернет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: 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сайт техникума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tpt.tom.ru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, сайт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Online Test Pad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.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sz="1000" b="0" i="0" u="none" strike="noStrike" kern="1200" cap="none" spc="0" normalizeH="0" baseline="0" noProof="0" dirty="0" smtClean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Cambria" pitchFamily="18" charset="0"/>
              <a:ea typeface="+mn-ea"/>
              <a:cs typeface="+mn-cs"/>
            </a:endParaRP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  <a:tabLst/>
              <a:defRPr/>
            </a:pPr>
            <a:r>
              <a:rPr kumimoji="0" lang="ru-RU" sz="2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Методическое обеспечение: 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презентация «Основы работы в MS </a:t>
            </a:r>
            <a:r>
              <a:rPr kumimoji="0" lang="ru-RU" sz="25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PowerPoint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», тесты: 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Online Test Pad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,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</a:t>
            </a: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методические указания для выполнения практических работ.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032" y="142852"/>
            <a:ext cx="8647968" cy="1143000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Основы работы в MS </a:t>
            </a:r>
            <a:r>
              <a:rPr lang="ru-RU" sz="4000" b="1" dirty="0" err="1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PowerPoint</a:t>
            </a:r>
            <a:endParaRPr lang="ru-RU" sz="4000" b="1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285860"/>
            <a:ext cx="7498080" cy="498159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3600" b="1" dirty="0" smtClean="0">
                <a:solidFill>
                  <a:srgbClr val="003366"/>
                </a:solidFill>
                <a:latin typeface="Cambria" pitchFamily="18" charset="0"/>
              </a:rPr>
              <a:t>Презентация</a:t>
            </a:r>
            <a:r>
              <a:rPr lang="ru-RU" sz="3600" dirty="0" smtClean="0">
                <a:solidFill>
                  <a:srgbClr val="003366"/>
                </a:solidFill>
                <a:latin typeface="Cambria" pitchFamily="18" charset="0"/>
              </a:rPr>
              <a:t> – это демонстрационные материалы для любого публичного выступления, от доклада до рекламной акции.</a:t>
            </a:r>
          </a:p>
          <a:p>
            <a:pPr>
              <a:lnSpc>
                <a:spcPct val="120000"/>
              </a:lnSpc>
              <a:buNone/>
            </a:pPr>
            <a:endParaRPr lang="ru-RU" sz="1400" dirty="0" smtClean="0">
              <a:solidFill>
                <a:srgbClr val="003366"/>
              </a:solidFill>
              <a:latin typeface="Cambria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3600" b="1" dirty="0" smtClean="0">
                <a:solidFill>
                  <a:srgbClr val="003366"/>
                </a:solidFill>
                <a:latin typeface="Cambria" pitchFamily="18" charset="0"/>
              </a:rPr>
              <a:t>Компьютерная презентация </a:t>
            </a:r>
            <a:r>
              <a:rPr lang="ru-RU" sz="3600" dirty="0" smtClean="0">
                <a:solidFill>
                  <a:srgbClr val="003366"/>
                </a:solidFill>
                <a:latin typeface="Cambria" pitchFamily="18" charset="0"/>
              </a:rPr>
              <a:t>– это набор слайдов, на которых собрана информация для показа. Эти слайды можно не только выводить на экран, но и распечатать на бумаге. </a:t>
            </a:r>
          </a:p>
          <a:p>
            <a:pPr>
              <a:lnSpc>
                <a:spcPct val="120000"/>
              </a:lnSpc>
              <a:buNone/>
            </a:pPr>
            <a:endParaRPr lang="ru-RU" sz="1400" dirty="0" smtClean="0">
              <a:solidFill>
                <a:srgbClr val="003366"/>
              </a:solidFill>
              <a:latin typeface="Cambria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3600" b="1" dirty="0" smtClean="0">
                <a:solidFill>
                  <a:srgbClr val="003366"/>
                </a:solidFill>
                <a:latin typeface="Cambria" pitchFamily="18" charset="0"/>
              </a:rPr>
              <a:t>Слайд презентации </a:t>
            </a:r>
            <a:r>
              <a:rPr lang="ru-RU" sz="3600" dirty="0" smtClean="0">
                <a:solidFill>
                  <a:srgbClr val="003366"/>
                </a:solidFill>
                <a:latin typeface="Cambria" pitchFamily="18" charset="0"/>
              </a:rPr>
              <a:t>может содержать текст, графики, рисунки, таблицы, фотографии, а также анимацию, аудио и видеоклипы, поэтому  презентацию называют </a:t>
            </a:r>
            <a:r>
              <a:rPr lang="ru-RU" sz="3600" dirty="0" err="1" smtClean="0">
                <a:solidFill>
                  <a:srgbClr val="003366"/>
                </a:solidFill>
                <a:latin typeface="Cambria" pitchFamily="18" charset="0"/>
              </a:rPr>
              <a:t>мультимедийной</a:t>
            </a:r>
            <a:r>
              <a:rPr lang="ru-RU" sz="3600" dirty="0" smtClean="0">
                <a:solidFill>
                  <a:srgbClr val="003366"/>
                </a:solidFill>
                <a:latin typeface="Cambria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4285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MS PowerPoint</a:t>
            </a:r>
            <a:endParaRPr lang="ru-RU" sz="4000" b="1" dirty="0" smtClean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285860"/>
            <a:ext cx="7498080" cy="514353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sz="2700" b="1" dirty="0" smtClean="0">
                <a:solidFill>
                  <a:srgbClr val="003366"/>
                </a:solidFill>
                <a:latin typeface="Cambria" pitchFamily="18" charset="0"/>
              </a:rPr>
              <a:t>Программа </a:t>
            </a:r>
            <a:r>
              <a:rPr lang="en-US" sz="2700" b="1" dirty="0" smtClean="0">
                <a:solidFill>
                  <a:srgbClr val="003366"/>
                </a:solidFill>
                <a:latin typeface="Cambria" pitchFamily="18" charset="0"/>
              </a:rPr>
              <a:t>MS PowerPoint</a:t>
            </a:r>
            <a:r>
              <a:rPr lang="ru-RU" sz="2700" b="1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700" dirty="0" smtClean="0">
                <a:solidFill>
                  <a:srgbClr val="003366"/>
                </a:solidFill>
                <a:latin typeface="Cambria" pitchFamily="18" charset="0"/>
              </a:rPr>
              <a:t>позволяет четко структурировать, иллюстрировать и профессионально представлять любую информацию. </a:t>
            </a:r>
          </a:p>
          <a:p>
            <a:pPr>
              <a:buNone/>
            </a:pPr>
            <a:endParaRPr lang="ru-RU" sz="1000" dirty="0" smtClean="0">
              <a:solidFill>
                <a:srgbClr val="003366"/>
              </a:solidFill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700" dirty="0" smtClean="0">
                <a:solidFill>
                  <a:srgbClr val="003366"/>
                </a:solidFill>
                <a:latin typeface="Cambria" pitchFamily="18" charset="0"/>
              </a:rPr>
              <a:t>MS Power Point</a:t>
            </a:r>
            <a:r>
              <a:rPr lang="ru-RU" sz="2700" dirty="0" smtClean="0">
                <a:solidFill>
                  <a:srgbClr val="003366"/>
                </a:solidFill>
                <a:latin typeface="Cambria" pitchFamily="18" charset="0"/>
              </a:rPr>
              <a:t> создает </a:t>
            </a:r>
            <a:r>
              <a:rPr lang="ru-RU" sz="2700" b="1" dirty="0" smtClean="0">
                <a:solidFill>
                  <a:srgbClr val="003366"/>
                </a:solidFill>
                <a:latin typeface="Cambria" pitchFamily="18" charset="0"/>
              </a:rPr>
              <a:t>файл презентации</a:t>
            </a:r>
            <a:r>
              <a:rPr lang="ru-RU" sz="2700" dirty="0" smtClean="0">
                <a:solidFill>
                  <a:srgbClr val="003366"/>
                </a:solidFill>
                <a:latin typeface="Cambria" pitchFamily="18" charset="0"/>
              </a:rPr>
              <a:t>, который имеет расширение </a:t>
            </a:r>
            <a:r>
              <a:rPr lang="ru-RU" sz="2700" b="1" i="1" dirty="0" smtClean="0">
                <a:solidFill>
                  <a:srgbClr val="003366"/>
                </a:solidFill>
                <a:latin typeface="Cambria" pitchFamily="18" charset="0"/>
              </a:rPr>
              <a:t>.</a:t>
            </a:r>
            <a:r>
              <a:rPr lang="en-US" sz="2700" b="1" i="1" dirty="0" err="1" smtClean="0">
                <a:solidFill>
                  <a:srgbClr val="003366"/>
                </a:solidFill>
                <a:latin typeface="Cambria" pitchFamily="18" charset="0"/>
              </a:rPr>
              <a:t>ppt</a:t>
            </a:r>
            <a:r>
              <a:rPr lang="en-US" sz="2700" b="1" i="1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700" dirty="0" smtClean="0">
                <a:solidFill>
                  <a:srgbClr val="003366"/>
                </a:solidFill>
                <a:latin typeface="Cambria" pitchFamily="18" charset="0"/>
              </a:rPr>
              <a:t>или</a:t>
            </a:r>
            <a:r>
              <a:rPr lang="ru-RU" sz="2700" b="1" i="1" dirty="0" smtClean="0">
                <a:solidFill>
                  <a:srgbClr val="003366"/>
                </a:solidFill>
                <a:latin typeface="Cambria" pitchFamily="18" charset="0"/>
              </a:rPr>
              <a:t> .</a:t>
            </a:r>
            <a:r>
              <a:rPr lang="en-US" sz="2700" b="1" i="1" dirty="0" err="1" smtClean="0">
                <a:solidFill>
                  <a:srgbClr val="003366"/>
                </a:solidFill>
                <a:latin typeface="Cambria" pitchFamily="18" charset="0"/>
              </a:rPr>
              <a:t>pptx</a:t>
            </a:r>
            <a:r>
              <a:rPr lang="en-US" sz="2700" b="1" i="1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700" dirty="0" smtClean="0">
                <a:solidFill>
                  <a:srgbClr val="003366"/>
                </a:solidFill>
                <a:latin typeface="Cambria" pitchFamily="18" charset="0"/>
              </a:rPr>
              <a:t>(в версии 2007 г.) и содержит набор слайдов. </a:t>
            </a:r>
          </a:p>
          <a:p>
            <a:pPr>
              <a:buNone/>
            </a:pPr>
            <a:endParaRPr lang="ru-RU" sz="1100" dirty="0" smtClean="0">
              <a:solidFill>
                <a:srgbClr val="003366"/>
              </a:solidFill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700" dirty="0" smtClean="0">
                <a:solidFill>
                  <a:srgbClr val="003366"/>
                </a:solidFill>
                <a:latin typeface="Cambria" pitchFamily="18" charset="0"/>
              </a:rPr>
              <a:t>PowerPoint</a:t>
            </a:r>
            <a:r>
              <a:rPr lang="ru-RU" sz="2700" dirty="0" smtClean="0">
                <a:solidFill>
                  <a:srgbClr val="003366"/>
                </a:solidFill>
                <a:latin typeface="Cambria" pitchFamily="18" charset="0"/>
              </a:rPr>
              <a:t> предоставляет пользователю возможность работать и </a:t>
            </a:r>
            <a:r>
              <a:rPr lang="ru-RU" sz="2700" b="1" dirty="0" smtClean="0">
                <a:solidFill>
                  <a:srgbClr val="003366"/>
                </a:solidFill>
                <a:latin typeface="Cambria" pitchFamily="18" charset="0"/>
              </a:rPr>
              <a:t>просматривать презентацию в различных видах </a:t>
            </a:r>
            <a:r>
              <a:rPr lang="ru-RU" sz="2700" dirty="0" smtClean="0">
                <a:solidFill>
                  <a:srgbClr val="003366"/>
                </a:solidFill>
                <a:latin typeface="Cambria" pitchFamily="18" charset="0"/>
              </a:rPr>
              <a:t>(слайды, структура, сортировщик, заметки, демонстрация).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36"/>
            <a:ext cx="857653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Алгоритм создания </a:t>
            </a:r>
            <a:b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презентации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21294" y="1428736"/>
            <a:ext cx="7422672" cy="5143536"/>
          </a:xfrm>
        </p:spPr>
        <p:txBody>
          <a:bodyPr>
            <a:normAutofit fontScale="92500" lnSpcReduction="20000"/>
          </a:bodyPr>
          <a:lstStyle/>
          <a:p>
            <a:pPr indent="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1.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Выбор темы. 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Подбор информации по   выбранной теме.</a:t>
            </a:r>
          </a:p>
          <a:p>
            <a:pPr indent="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2.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Подготовка фото, видео и аудио 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материалов.</a:t>
            </a:r>
          </a:p>
          <a:p>
            <a:pPr indent="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3. Создание слайдов, 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распределение информации по слайдам.</a:t>
            </a:r>
          </a:p>
          <a:p>
            <a:pPr indent="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4.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Настройка смены 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слайдов.</a:t>
            </a:r>
          </a:p>
          <a:p>
            <a:pPr indent="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5.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Настройка анимации 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слайдов.</a:t>
            </a:r>
          </a:p>
          <a:p>
            <a:pPr indent="0">
              <a:lnSpc>
                <a:spcPct val="120000"/>
              </a:lnSpc>
              <a:buNone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6. Сохранение презентации 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как демонстрация в </a:t>
            </a:r>
            <a:r>
              <a:rPr lang="en-US" sz="2900" dirty="0" smtClean="0">
                <a:solidFill>
                  <a:srgbClr val="003366"/>
                </a:solidFill>
                <a:latin typeface="Cambria" pitchFamily="18" charset="0"/>
              </a:rPr>
              <a:t>PowerPoint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 или </a:t>
            </a:r>
            <a:r>
              <a:rPr lang="en-US" sz="2900" dirty="0" smtClean="0">
                <a:solidFill>
                  <a:srgbClr val="003366"/>
                </a:solidFill>
                <a:latin typeface="Cambria" pitchFamily="18" charset="0"/>
              </a:rPr>
              <a:t>Web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-страница.</a:t>
            </a:r>
          </a:p>
          <a:p>
            <a:pPr>
              <a:lnSpc>
                <a:spcPct val="120000"/>
              </a:lnSpc>
            </a:pPr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5886" y="500042"/>
            <a:ext cx="749808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Создание слайдов и </a:t>
            </a:r>
            <a:br>
              <a:rPr lang="ru-RU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ru-RU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выбор темы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428736"/>
            <a:ext cx="8072494" cy="5214974"/>
          </a:xfrm>
        </p:spPr>
        <p:txBody>
          <a:bodyPr>
            <a:noAutofit/>
          </a:bodyPr>
          <a:lstStyle/>
          <a:p>
            <a:pPr marL="540000">
              <a:buFont typeface="Wingdings" pitchFamily="2" charset="2"/>
              <a:buChar char="Ø"/>
            </a:pPr>
            <a:r>
              <a:rPr lang="ru-RU" sz="2500" b="1" dirty="0" smtClean="0">
                <a:solidFill>
                  <a:srgbClr val="003366"/>
                </a:solidFill>
                <a:latin typeface="Cambria" pitchFamily="18" charset="0"/>
              </a:rPr>
              <a:t>Первый слайд </a:t>
            </a: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– титульный. </a:t>
            </a:r>
          </a:p>
          <a:p>
            <a:pPr marL="540000" indent="0">
              <a:spcBef>
                <a:spcPts val="0"/>
              </a:spcBef>
              <a:buNone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На нем размещается название презентации, данные автора, наименование и логотип организации, год создания презентации и т. д. </a:t>
            </a:r>
          </a:p>
          <a:p>
            <a:pPr marL="540000" indent="0">
              <a:spcBef>
                <a:spcPts val="0"/>
              </a:spcBef>
              <a:buNone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Второй и последующие слайды раскрывают тему.</a:t>
            </a:r>
          </a:p>
          <a:p>
            <a:pPr marL="540000" indent="0">
              <a:spcBef>
                <a:spcPts val="0"/>
              </a:spcBef>
              <a:buNone/>
            </a:pPr>
            <a:endParaRPr lang="ru-RU" sz="1000" dirty="0" smtClean="0">
              <a:solidFill>
                <a:srgbClr val="003366"/>
              </a:solidFill>
              <a:latin typeface="Cambria" pitchFamily="18" charset="0"/>
            </a:endParaRPr>
          </a:p>
          <a:p>
            <a:pPr marL="540000">
              <a:buFont typeface="Wingdings" pitchFamily="2" charset="2"/>
              <a:buChar char="Ø"/>
            </a:pPr>
            <a:r>
              <a:rPr lang="ru-RU" sz="2500" b="1" dirty="0" smtClean="0">
                <a:solidFill>
                  <a:srgbClr val="003366"/>
                </a:solidFill>
                <a:latin typeface="Cambria" pitchFamily="18" charset="0"/>
              </a:rPr>
              <a:t>Создание нового слайда: </a:t>
            </a:r>
          </a:p>
          <a:p>
            <a:pPr marL="540000">
              <a:spcBef>
                <a:spcPts val="0"/>
              </a:spcBef>
              <a:buNone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	меню </a:t>
            </a: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Главная / Создать слайд.</a:t>
            </a:r>
          </a:p>
          <a:p>
            <a:pPr marL="540000">
              <a:buNone/>
            </a:pPr>
            <a:r>
              <a:rPr lang="ru-RU" sz="1000" i="1" dirty="0" smtClean="0">
                <a:solidFill>
                  <a:srgbClr val="003366"/>
                </a:solidFill>
                <a:latin typeface="Cambria" pitchFamily="18" charset="0"/>
              </a:rPr>
              <a:t> </a:t>
            </a:r>
          </a:p>
          <a:p>
            <a:pPr marL="540000">
              <a:buFont typeface="Wingdings" pitchFamily="2" charset="2"/>
              <a:buChar char="Ø"/>
            </a:pPr>
            <a:r>
              <a:rPr lang="ru-RU" sz="2500" b="1" dirty="0" smtClean="0">
                <a:solidFill>
                  <a:srgbClr val="003366"/>
                </a:solidFill>
                <a:latin typeface="Cambria" pitchFamily="18" charset="0"/>
              </a:rPr>
              <a:t>Оформление презентации:</a:t>
            </a:r>
            <a:endParaRPr lang="ru-RU" sz="2500" dirty="0" smtClean="0">
              <a:solidFill>
                <a:srgbClr val="003366"/>
              </a:solidFill>
              <a:latin typeface="Cambria" pitchFamily="18" charset="0"/>
            </a:endParaRPr>
          </a:p>
          <a:p>
            <a:pPr marL="540000">
              <a:spcBef>
                <a:spcPts val="0"/>
              </a:spcBef>
              <a:buNone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	меню </a:t>
            </a: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Дизайн</a:t>
            </a:r>
          </a:p>
          <a:p>
            <a:pPr marL="540000">
              <a:buNone/>
            </a:pPr>
            <a:endParaRPr lang="ru-RU" sz="1000" i="1" dirty="0" smtClean="0">
              <a:solidFill>
                <a:srgbClr val="003366"/>
              </a:solidFill>
              <a:latin typeface="Cambria" pitchFamily="18" charset="0"/>
            </a:endParaRPr>
          </a:p>
          <a:p>
            <a:pPr marL="540000">
              <a:buFont typeface="Wingdings" pitchFamily="2" charset="2"/>
              <a:buChar char="Ø"/>
            </a:pPr>
            <a:r>
              <a:rPr lang="ru-RU" sz="2500" b="1" dirty="0" smtClean="0">
                <a:solidFill>
                  <a:srgbClr val="003366"/>
                </a:solidFill>
                <a:latin typeface="Cambria" pitchFamily="18" charset="0"/>
              </a:rPr>
              <a:t>Добавление фото, клипа, фигур, диаграмм:</a:t>
            </a:r>
          </a:p>
          <a:p>
            <a:pPr marL="540000">
              <a:spcBef>
                <a:spcPts val="0"/>
              </a:spcBef>
              <a:buNone/>
            </a:pPr>
            <a:r>
              <a:rPr lang="ru-RU" sz="2500" dirty="0" smtClean="0">
                <a:solidFill>
                  <a:srgbClr val="003366"/>
                </a:solidFill>
                <a:latin typeface="Cambria" pitchFamily="18" charset="0"/>
              </a:rPr>
              <a:t>	меню </a:t>
            </a:r>
            <a:r>
              <a:rPr lang="ru-RU" sz="2500" i="1" dirty="0" smtClean="0">
                <a:solidFill>
                  <a:srgbClr val="003366"/>
                </a:solidFill>
                <a:latin typeface="Cambria" pitchFamily="18" charset="0"/>
              </a:rPr>
              <a:t>Вставка. 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500174"/>
            <a:ext cx="7786742" cy="5286412"/>
          </a:xfrm>
        </p:spPr>
        <p:txBody>
          <a:bodyPr>
            <a:normAutofit fontScale="85000" lnSpcReduction="20000"/>
          </a:bodyPr>
          <a:lstStyle/>
          <a:p>
            <a:pPr marL="540000">
              <a:buFont typeface="Wingdings" pitchFamily="2" charset="2"/>
              <a:buChar char="Ø"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Создание анимированных переходов между слайдами:</a:t>
            </a:r>
          </a:p>
          <a:p>
            <a:pPr marL="540000">
              <a:buNone/>
            </a:pP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	меню </a:t>
            </a:r>
            <a:r>
              <a:rPr lang="ru-RU" sz="2900" i="1" dirty="0" smtClean="0">
                <a:solidFill>
                  <a:srgbClr val="003366"/>
                </a:solidFill>
                <a:latin typeface="Cambria" pitchFamily="18" charset="0"/>
              </a:rPr>
              <a:t>Анимация. </a:t>
            </a:r>
            <a:endParaRPr lang="ru-RU" sz="2900" dirty="0" smtClean="0">
              <a:solidFill>
                <a:srgbClr val="003366"/>
              </a:solidFill>
              <a:latin typeface="Cambria" pitchFamily="18" charset="0"/>
            </a:endParaRPr>
          </a:p>
          <a:p>
            <a:pPr>
              <a:buNone/>
            </a:pPr>
            <a:endParaRPr lang="ru-RU" sz="1000" dirty="0" smtClean="0">
              <a:solidFill>
                <a:srgbClr val="003366"/>
              </a:solidFill>
              <a:latin typeface="Cambria" pitchFamily="18" charset="0"/>
            </a:endParaRPr>
          </a:p>
          <a:p>
            <a:pPr marL="54000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Создание анимации объектов слайда: </a:t>
            </a:r>
          </a:p>
          <a:p>
            <a:pPr marL="5400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меню </a:t>
            </a:r>
            <a:r>
              <a:rPr lang="ru-RU" sz="2900" i="1" dirty="0" smtClean="0">
                <a:solidFill>
                  <a:srgbClr val="003366"/>
                </a:solidFill>
                <a:latin typeface="Cambria" pitchFamily="18" charset="0"/>
              </a:rPr>
              <a:t>Анимация.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 Выделить фото или текст, который    необходимо анимировать, выбрать команду </a:t>
            </a:r>
            <a:r>
              <a:rPr lang="ru-RU" sz="2900" i="1" dirty="0" smtClean="0">
                <a:solidFill>
                  <a:srgbClr val="003366"/>
                </a:solidFill>
                <a:latin typeface="Cambria" pitchFamily="18" charset="0"/>
              </a:rPr>
              <a:t>Анимация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 и затем вид анимации: </a:t>
            </a:r>
            <a:r>
              <a:rPr lang="ru-RU" sz="2900" i="1" dirty="0" smtClean="0">
                <a:solidFill>
                  <a:srgbClr val="003366"/>
                </a:solidFill>
                <a:latin typeface="Cambria" pitchFamily="18" charset="0"/>
              </a:rPr>
              <a:t>Выцветание, Появление, Вылет. </a:t>
            </a:r>
          </a:p>
          <a:p>
            <a:pPr marL="540000">
              <a:buNone/>
            </a:pPr>
            <a:endParaRPr lang="ru-RU" sz="1100" i="1" dirty="0" smtClean="0">
              <a:solidFill>
                <a:srgbClr val="003366"/>
              </a:solidFill>
              <a:latin typeface="Cambria" pitchFamily="18" charset="0"/>
            </a:endParaRPr>
          </a:p>
          <a:p>
            <a:pPr marL="540000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Просмотреть эффект анимации: </a:t>
            </a:r>
          </a:p>
          <a:p>
            <a:pPr marL="54000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	кнопка </a:t>
            </a:r>
            <a:r>
              <a:rPr lang="ru-RU" sz="2900" i="1" dirty="0" smtClean="0">
                <a:solidFill>
                  <a:srgbClr val="003366"/>
                </a:solidFill>
                <a:latin typeface="Cambria" pitchFamily="18" charset="0"/>
              </a:rPr>
              <a:t>Просмотр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.</a:t>
            </a:r>
          </a:p>
          <a:p>
            <a:pPr marL="540000">
              <a:buNone/>
            </a:pPr>
            <a:endParaRPr lang="ru-RU" sz="1000" dirty="0" smtClean="0">
              <a:solidFill>
                <a:srgbClr val="003366"/>
              </a:solidFill>
              <a:latin typeface="Cambria" pitchFamily="18" charset="0"/>
            </a:endParaRPr>
          </a:p>
          <a:p>
            <a:pPr marL="540000">
              <a:buFont typeface="Wingdings" pitchFamily="2" charset="2"/>
              <a:buChar char="Ø"/>
            </a:pPr>
            <a:r>
              <a:rPr lang="ru-RU" sz="2900" b="1" dirty="0" smtClean="0">
                <a:solidFill>
                  <a:srgbClr val="003366"/>
                </a:solidFill>
                <a:latin typeface="Cambria" pitchFamily="18" charset="0"/>
              </a:rPr>
              <a:t>Настройка данного эффекта анимации: </a:t>
            </a:r>
          </a:p>
          <a:p>
            <a:pPr marL="540000">
              <a:buNone/>
            </a:pP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	кнопка </a:t>
            </a:r>
            <a:r>
              <a:rPr lang="ru-RU" sz="2900" i="1" dirty="0" smtClean="0">
                <a:solidFill>
                  <a:srgbClr val="003366"/>
                </a:solidFill>
                <a:latin typeface="Cambria" pitchFamily="18" charset="0"/>
              </a:rPr>
              <a:t>Настройка анимации</a:t>
            </a:r>
            <a:r>
              <a:rPr lang="ru-RU" sz="2900" dirty="0" smtClean="0">
                <a:solidFill>
                  <a:srgbClr val="003366"/>
                </a:solidFill>
                <a:latin typeface="Cambria" pitchFamily="18" charset="0"/>
              </a:rPr>
              <a:t>. </a:t>
            </a:r>
          </a:p>
          <a:p>
            <a:pPr>
              <a:buNone/>
            </a:pPr>
            <a:endParaRPr lang="ru-RU" dirty="0" smtClean="0">
              <a:solidFill>
                <a:srgbClr val="003366"/>
              </a:solidFill>
              <a:latin typeface="Cambria" pitchFamily="18" charset="0"/>
            </a:endParaRP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8355336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Настройка смены и анимации </a:t>
            </a:r>
            <a:br>
              <a:rPr lang="ru-RU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</a:br>
            <a:r>
              <a:rPr lang="ru-RU" sz="44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объектов слайдов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214422"/>
            <a:ext cx="7786742" cy="514353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sz="5300" dirty="0" smtClean="0">
              <a:solidFill>
                <a:srgbClr val="003366"/>
              </a:solidFill>
              <a:latin typeface="Cambria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9200" b="1" dirty="0" smtClean="0">
                <a:solidFill>
                  <a:srgbClr val="003366"/>
                </a:solidFill>
                <a:latin typeface="Cambria" pitchFamily="18" charset="0"/>
              </a:rPr>
              <a:t>Создание гиперссылок</a:t>
            </a:r>
          </a:p>
          <a:p>
            <a:pPr marL="3600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Меню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 Вставка</a:t>
            </a: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 - 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Гиперссылка</a:t>
            </a: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. В диалоговом окне 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Вставка  гиперссылки </a:t>
            </a: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выберите 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связать с (файлом, </a:t>
            </a:r>
            <a:r>
              <a:rPr lang="ru-RU" sz="9200" i="1" dirty="0" err="1" smtClean="0">
                <a:solidFill>
                  <a:srgbClr val="003366"/>
                </a:solidFill>
                <a:latin typeface="Cambria" pitchFamily="18" charset="0"/>
              </a:rPr>
              <a:t>веб-страницей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). </a:t>
            </a: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Гиперссылки становятся активными во время показа слайдов, а не во время редактирования.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 </a:t>
            </a:r>
            <a:r>
              <a:rPr lang="ru-RU" sz="9200" b="1" dirty="0" smtClean="0">
                <a:solidFill>
                  <a:srgbClr val="003366"/>
                </a:solidFill>
                <a:latin typeface="Cambria" pitchFamily="18" charset="0"/>
              </a:rPr>
              <a:t>Размещение управляющих кнопок</a:t>
            </a:r>
          </a:p>
          <a:p>
            <a:pPr marL="3600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Сначала создайте фигуру - будущую управляющую кнопку  (например, стрелку): меню 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Вставка - Фигуры</a:t>
            </a: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. </a:t>
            </a:r>
          </a:p>
          <a:p>
            <a:pPr marL="3600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Затем в меню 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Вставка</a:t>
            </a: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  щелкните команду 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Действие</a:t>
            </a: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. </a:t>
            </a:r>
          </a:p>
          <a:p>
            <a:pPr marL="36000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В диалоговом окне 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Настройка действия </a:t>
            </a: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выберите </a:t>
            </a:r>
            <a:r>
              <a:rPr lang="ru-RU" sz="9200" i="1" dirty="0" smtClean="0">
                <a:solidFill>
                  <a:srgbClr val="003366"/>
                </a:solidFill>
                <a:latin typeface="Cambria" pitchFamily="18" charset="0"/>
              </a:rPr>
              <a:t>Перейти по гиперссылке</a:t>
            </a:r>
            <a:r>
              <a:rPr lang="ru-RU" sz="9200" dirty="0" smtClean="0">
                <a:solidFill>
                  <a:srgbClr val="003366"/>
                </a:solidFill>
                <a:latin typeface="Cambria" pitchFamily="18" charset="0"/>
              </a:rPr>
              <a:t> и затем выбрать к какому слайду перейти</a:t>
            </a:r>
            <a:r>
              <a:rPr lang="ru-RU" sz="7200" dirty="0" smtClean="0">
                <a:solidFill>
                  <a:srgbClr val="003366"/>
                </a:solidFill>
                <a:latin typeface="Cambria" pitchFamily="18" charset="0"/>
              </a:rPr>
              <a:t>.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Создание</a:t>
            </a:r>
            <a:r>
              <a:rPr lang="ru-RU" sz="4000" b="1" i="1" dirty="0" smtClean="0"/>
              <a:t> </a:t>
            </a:r>
            <a: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интерактивной</a:t>
            </a:r>
            <a:r>
              <a:rPr lang="ru-RU" sz="4000" b="1" i="1" dirty="0" smtClean="0"/>
              <a:t> </a:t>
            </a:r>
            <a:r>
              <a:rPr lang="ru-RU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презентации</a:t>
            </a:r>
            <a:endParaRPr lang="ru-RU" sz="4000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927</TotalTime>
  <Words>458</Words>
  <Application>Microsoft Office PowerPoint</Application>
  <PresentationFormat>Экран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Тема урока:</vt:lpstr>
      <vt:lpstr>Цель урока, воспитательные и развивающие задачи: </vt:lpstr>
      <vt:lpstr>Слайд 3</vt:lpstr>
      <vt:lpstr>Основы работы в MS PowerPoint</vt:lpstr>
      <vt:lpstr>MS PowerPoint</vt:lpstr>
      <vt:lpstr>Алгоритм создания  презентации</vt:lpstr>
      <vt:lpstr>Создание слайдов и  выбор темы  </vt:lpstr>
      <vt:lpstr>Настройка смены и анимации  объектов слайдов  </vt:lpstr>
      <vt:lpstr>Создание интерактивной презентации</vt:lpstr>
      <vt:lpstr>Просмотр и сохранение презентации 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занятия: </dc:title>
  <dc:creator>Admin</dc:creator>
  <cp:lastModifiedBy>User</cp:lastModifiedBy>
  <cp:revision>119</cp:revision>
  <dcterms:created xsi:type="dcterms:W3CDTF">2015-11-09T03:53:47Z</dcterms:created>
  <dcterms:modified xsi:type="dcterms:W3CDTF">2024-04-11T05:48:57Z</dcterms:modified>
</cp:coreProperties>
</file>