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286" r:id="rId3"/>
    <p:sldId id="268" r:id="rId4"/>
    <p:sldId id="275" r:id="rId5"/>
    <p:sldId id="258" r:id="rId6"/>
    <p:sldId id="265" r:id="rId7"/>
    <p:sldId id="263" r:id="rId8"/>
    <p:sldId id="267" r:id="rId9"/>
    <p:sldId id="264" r:id="rId10"/>
    <p:sldId id="262" r:id="rId11"/>
    <p:sldId id="260" r:id="rId12"/>
    <p:sldId id="266" r:id="rId13"/>
    <p:sldId id="261" r:id="rId14"/>
    <p:sldId id="270" r:id="rId15"/>
    <p:sldId id="277" r:id="rId16"/>
    <p:sldId id="278" r:id="rId17"/>
    <p:sldId id="279" r:id="rId18"/>
    <p:sldId id="280" r:id="rId19"/>
    <p:sldId id="285" r:id="rId20"/>
    <p:sldId id="281" r:id="rId21"/>
    <p:sldId id="282" r:id="rId22"/>
    <p:sldId id="283" r:id="rId23"/>
    <p:sldId id="284" r:id="rId24"/>
    <p:sldId id="269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80" autoAdjust="0"/>
    <p:restoredTop sz="94585" autoAdjust="0"/>
  </p:normalViewPr>
  <p:slideViewPr>
    <p:cSldViewPr snapToGrid="0" snapToObjects="1">
      <p:cViewPr>
        <p:scale>
          <a:sx n="60" d="100"/>
          <a:sy n="60" d="100"/>
        </p:scale>
        <p:origin x="-1494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CA76B5-0954-47A5-8FEC-DFDA130913BF}" type="datetimeFigureOut">
              <a:rPr lang="en-US"/>
              <a:pPr>
                <a:defRPr/>
              </a:pPr>
              <a:t>3/7/2017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C51E65-23CF-4582-8F21-B633C8A4111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812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58BC4-9D5A-4425-841C-0DB2066A67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F6436-A0F5-47A6-8FB0-B6D005988B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32C8B-63EB-4EEC-AA35-2B8BE3F7F7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D59B4-385D-4FB5-A900-3079BEA442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9A2FA-5A9B-4433-A721-F76AE0BE50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D7D3D-5EB9-4F9D-ABD1-57DDC96FAC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76D6-866B-4BEB-A925-C80351AEAC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F8FC36-6A4E-4F75-9B39-11C1A699B6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936B9-584E-4AC1-BFA5-935FC7B609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CB99E-041E-4A94-87EC-1CBDD35BEC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31F718-92C4-4594-AE70-743A31D835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FB122-EA8D-4461-86EA-72E4D3391C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1ACA-7388-4A1F-9ECD-B2ABE7B56F39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C61F-7066-4EB7-9B65-50795B8A5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AE14-21A8-4797-B7DA-030C2384DEC8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52ED-4AEE-437A-A3B0-7226BCC90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544B-B532-40FE-9BAC-D4C38D91E2C5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1D46-879D-448C-ABEB-675D7E996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2B92-1198-48E6-8A5D-99BF21E7638C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60AC-C6B0-4D2D-A27E-FCB0E2F30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6F3-ACE8-4577-B46D-1C747E2299D4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2536-A485-4F3F-B7EA-F4D31066C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5217-B71B-4C95-AE39-2EBD45648015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8454-4DA6-49BB-A4AC-2D53F63AC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779E-FD46-4EEA-9AB8-C59F9350C45B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B1D5-045A-4AB2-8ED6-C9CDE4DC7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7FE4-5802-4BC0-9012-BE0C908C6189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8DF4-6375-4F17-B752-81F15F71F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374-166A-4990-9172-171F2FD5DFA5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0226-808D-48C4-8619-E11293FAF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32E5-D6C0-4DC3-A3CE-F7BE75FF3DCA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E15A-CBC7-4CD1-A100-66392AEAE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3681-B4B1-44F4-84D1-B3419C7E639D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0E70-C5DA-432D-AA28-9B76691AE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8284-FB24-451F-9A6C-C9A51139DDB4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27FF-D8C9-447B-BD12-240DA127B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941C-B76A-433F-B820-809A2AB023D5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8052-4C0B-4960-ACA0-6DAAE2AE7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91D5-F828-4EA6-ABE7-98373E93243C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FCA4-EC3C-4A95-8C98-1982DAE93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51F6-1E39-4A5E-B79A-26830BD5F655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8EFD-45AA-4120-A2AC-FCF66EF80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71AA-70D9-4C76-8844-4C681D543CFC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8E13-DEDC-48FF-8361-95A2EB106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81A2-9350-4B39-9E03-60B75CE964DC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54DA-1A64-4477-AF07-1009E385E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73B53D8-B8D5-4A55-97C8-F9CF1136969D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111DCFE-CA4C-40BD-9FF7-F9DF4C56C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79" r:id="rId12"/>
    <p:sldLayoutId id="2147483667" r:id="rId13"/>
    <p:sldLayoutId id="2147483680" r:id="rId14"/>
    <p:sldLayoutId id="2147483666" r:id="rId15"/>
    <p:sldLayoutId id="2147483665" r:id="rId16"/>
    <p:sldLayoutId id="2147483664" r:id="rId17"/>
  </p:sldLayoutIdLst>
  <p:transition spd="med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meleuzschool8.ucoz.ru/elektronny_uchebnik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700" y="362775"/>
            <a:ext cx="6554787" cy="1779587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бюджетное </a:t>
            </a:r>
          </a:p>
          <a:p>
            <a:pPr algn="ctr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«Томский политехнический техникум»</a:t>
            </a:r>
          </a:p>
          <a:p>
            <a:pPr algn="ctr" eaLnBrk="1" fontAlgn="auto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(ОГБПОУ  «ТПТ »)</a:t>
            </a:r>
          </a:p>
          <a:p>
            <a:pPr marL="0" indent="0" eaLnBrk="1" fontAlgn="auto" hangingPunct="1">
              <a:buFont typeface="Wingdings 3" pitchFamily="18" charset="2"/>
              <a:buNone/>
              <a:defRPr/>
            </a:pPr>
            <a:endParaRPr lang="ru-RU" dirty="0"/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0" y="1891244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cs typeface="Arial" charset="0"/>
              </a:rPr>
              <a:t>История </a:t>
            </a:r>
            <a:r>
              <a:rPr lang="ru-RU" sz="4000" b="1" dirty="0" smtClean="0">
                <a:cs typeface="Arial" charset="0"/>
              </a:rPr>
              <a:t>развития систем </a:t>
            </a:r>
            <a:r>
              <a:rPr lang="ru-RU" sz="4000" b="1" dirty="0">
                <a:cs typeface="Arial" charset="0"/>
              </a:rPr>
              <a:t>счисления</a:t>
            </a:r>
          </a:p>
          <a:p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4287933" y="4717676"/>
            <a:ext cx="345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defTabSz="914400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125" indent="-255588" defTabSz="914400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 группы К136Э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125" indent="-255588" defTabSz="914400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Никифоров Никита</a:t>
            </a:r>
          </a:p>
          <a:p>
            <a:pPr marL="365125" indent="-255588" defTabSz="914400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65125" indent="-255588" defTabSz="914400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Самсонова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О.В.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5125" indent="-255588" defTabSz="914400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  <p:pic>
        <p:nvPicPr>
          <p:cNvPr id="6" name="Picture 2" descr="C:\Users\User\Desktop\Новая папка\Лого ТП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416" y="362775"/>
            <a:ext cx="1874817" cy="17851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4581" y="3599874"/>
            <a:ext cx="8860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Номинация №5</a:t>
            </a:r>
            <a:r>
              <a:rPr lang="ru-RU" sz="2400" dirty="0" smtClean="0"/>
              <a:t>: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Использование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математических методов в информатике»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271463" y="376674"/>
            <a:ext cx="8515350" cy="16811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Позиционные системы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счисления</a:t>
            </a:r>
          </a:p>
        </p:txBody>
      </p:sp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3275013" y="1714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26627" name="Picture 4" descr="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2343150"/>
            <a:ext cx="266541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лькуля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306" y="4055783"/>
            <a:ext cx="3744913" cy="24526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3275013" y="2232788"/>
            <a:ext cx="551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Применяются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обычных расчетах, а также в программировании</a:t>
            </a:r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892833" y="64708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nextslide"/>
          </p:cNvPr>
          <p:cNvSpPr/>
          <p:nvPr/>
        </p:nvSpPr>
        <p:spPr>
          <a:xfrm flipH="1">
            <a:off x="8706068" y="6493202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7860"/>
            <a:ext cx="6461125" cy="56864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современных языках названия всех чисел до миллиона составляются из 37 слов, обозначающих числа.                            В свою очередь названия этих 37 чисел, образованы из названий чисел первого десятка. В основе этого словообразования лежит число 10, и поэтому система называется десятичной.                      Возникновение десятичной системы счисления связывают со счетом на  пальцах.</a:t>
            </a: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0" y="17145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cs typeface="Arial" charset="0"/>
              </a:rPr>
              <a:t>Десятичная система </a:t>
            </a:r>
            <a:r>
              <a:rPr lang="ru-RU" sz="4000" b="1" dirty="0" smtClean="0">
                <a:cs typeface="Arial" charset="0"/>
              </a:rPr>
              <a:t>счисления</a:t>
            </a:r>
            <a:endParaRPr lang="ru-RU" sz="4000" b="1" dirty="0">
              <a:cs typeface="Arial" charset="0"/>
            </a:endParaRPr>
          </a:p>
          <a:p>
            <a:endParaRPr lang="ru-RU" b="1" dirty="0">
              <a:cs typeface="Arial" charset="0"/>
            </a:endParaRPr>
          </a:p>
          <a:p>
            <a:endParaRPr lang="ru-RU" dirty="0">
              <a:cs typeface="Arial" charset="0"/>
            </a:endParaRPr>
          </a:p>
        </p:txBody>
      </p:sp>
      <p:pic>
        <p:nvPicPr>
          <p:cNvPr id="4098" name="Picture 2" descr="C:\Users\LENOVO\Desktop\slide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25" y="1171575"/>
            <a:ext cx="2533650" cy="2371725"/>
          </a:xfrm>
          <a:prstGeom prst="rect">
            <a:avLst/>
          </a:prstGeom>
          <a:noFill/>
        </p:spPr>
      </p:pic>
      <p:pic>
        <p:nvPicPr>
          <p:cNvPr id="4099" name="Picture 3" descr="C:\Users\LENOVO\Desktop\slide_7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124" y="4004002"/>
            <a:ext cx="2532063" cy="2418255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882762" y="64708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0" y="725214"/>
            <a:ext cx="9144000" cy="3222571"/>
          </a:xfrm>
        </p:spPr>
        <p:txBody>
          <a:bodyPr/>
          <a:lstStyle/>
          <a:p>
            <a:pPr marL="0" indent="-288000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Применяется в информатике, вычислительной технике</a:t>
            </a:r>
          </a:p>
          <a:p>
            <a:pPr marL="0" indent="288000"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 смежных отраслях. Использует две цифры – 0 и 1.            </a:t>
            </a:r>
            <a:endParaRPr lang="ru-RU" sz="28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1100011</a:t>
            </a:r>
            <a:r>
              <a:rPr lang="ru-RU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0" y="139700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cs typeface="Arial" charset="0"/>
              </a:rPr>
              <a:t>Двоичная система </a:t>
            </a:r>
          </a:p>
          <a:p>
            <a:pPr algn="ctr"/>
            <a:r>
              <a:rPr lang="ru-RU" sz="4000" b="1" dirty="0">
                <a:cs typeface="Arial" charset="0"/>
              </a:rPr>
              <a:t>счисления</a:t>
            </a:r>
          </a:p>
          <a:p>
            <a:endParaRPr lang="ru-RU" b="1" dirty="0">
              <a:latin typeface="Century Gothic" pitchFamily="34" charset="0"/>
            </a:endParaRPr>
          </a:p>
          <a:p>
            <a:r>
              <a:rPr lang="ru-RU" dirty="0">
                <a:latin typeface="Century Gothic" pitchFamily="34" charset="0"/>
              </a:rPr>
              <a:t>	</a:t>
            </a:r>
          </a:p>
        </p:txBody>
      </p:sp>
      <p:pic>
        <p:nvPicPr>
          <p:cNvPr id="1026" name="Picture 2" descr="C:\Users\LENOVO\Desktop\slide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178" y="3086709"/>
            <a:ext cx="2897620" cy="2688405"/>
          </a:xfrm>
          <a:prstGeom prst="rect">
            <a:avLst/>
          </a:prstGeom>
          <a:noFill/>
        </p:spPr>
      </p:pic>
      <p:pic>
        <p:nvPicPr>
          <p:cNvPr id="1027" name="Picture 3" descr="C:\Users\LENOVO\Desktop\slide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673" y="3924498"/>
            <a:ext cx="3096666" cy="2437475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883193" y="64708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0" y="1072055"/>
            <a:ext cx="9144000" cy="2807026"/>
          </a:xfrm>
        </p:spPr>
        <p:txBody>
          <a:bodyPr/>
          <a:lstStyle/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   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Использует 16 цифр – 0, 1, 2, 3, 4, 5, 6, 7, 8, 9 и латинские буквы: A=10, B=11, C=12, D=13, E=14, F=15.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Используется в программировании.                                                    </a:t>
            </a: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0" y="76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cs typeface="Arial" charset="0"/>
              </a:rPr>
              <a:t>Шестнадцатеричная система </a:t>
            </a:r>
          </a:p>
          <a:p>
            <a:pPr algn="ctr"/>
            <a:r>
              <a:rPr lang="ru-RU" sz="4000" b="1" dirty="0">
                <a:cs typeface="Arial" charset="0"/>
              </a:rPr>
              <a:t>счисления </a:t>
            </a:r>
            <a:endParaRPr lang="ru-RU" b="1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3075" name="Picture 3" descr="C:\Users\LENOVO\Desktop\542614-700x48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3879081"/>
            <a:ext cx="3646456" cy="2549198"/>
          </a:xfrm>
          <a:prstGeom prst="rect">
            <a:avLst/>
          </a:prstGeom>
          <a:noFill/>
        </p:spPr>
      </p:pic>
      <p:pic>
        <p:nvPicPr>
          <p:cNvPr id="3076" name="Picture 4" descr="C:\Users\LENOVO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318202"/>
            <a:ext cx="3683000" cy="2434898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892837" y="6472511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лево 6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433605" y="1150888"/>
            <a:ext cx="8272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cs typeface="Arial" charset="0"/>
              </a:rPr>
              <a:t>Перевод чисел из одной</a:t>
            </a:r>
          </a:p>
          <a:p>
            <a:pPr algn="ctr"/>
            <a:r>
              <a:rPr lang="ru-RU" sz="4000" b="1" dirty="0">
                <a:cs typeface="Arial" charset="0"/>
              </a:rPr>
              <a:t> системы счисления в другую</a:t>
            </a:r>
          </a:p>
        </p:txBody>
      </p:sp>
      <p:pic>
        <p:nvPicPr>
          <p:cNvPr id="43011" name="Picture 3" descr="C:\Users\LENOVO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579" y="3604042"/>
            <a:ext cx="3460478" cy="236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892839" y="6477436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User\Downloads\Анимация\0005-009-Tema-1.-Vidy-tipy-i-funktsii-predprijatij-sfery-obsluzhivanija-ikh-sluzh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4414" y="3834426"/>
            <a:ext cx="1718440" cy="2087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95464" y="1117901"/>
            <a:ext cx="9048536" cy="193915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перевода десятичного числа в двоичную систему его необходимо последовательно делить на 2 до тех пор, пока не останется остаток  0 или 1. Число в двоичной системе записывается в обратном порядке.</a:t>
            </a:r>
          </a:p>
        </p:txBody>
      </p:sp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-292099" y="0"/>
            <a:ext cx="9299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ru-RU" sz="3600" b="1" dirty="0">
                <a:ea typeface="Calibri" pitchFamily="34" charset="0"/>
                <a:cs typeface="Arial" charset="0"/>
              </a:rPr>
              <a:t>Перевод </a:t>
            </a:r>
            <a:r>
              <a:rPr lang="ru-RU" sz="3600" b="1" dirty="0" smtClean="0">
                <a:ea typeface="Calibri" pitchFamily="34" charset="0"/>
                <a:cs typeface="Arial" charset="0"/>
              </a:rPr>
              <a:t>числа из десятичной </a:t>
            </a:r>
          </a:p>
          <a:p>
            <a:pPr algn="ctr" defTabSz="914400"/>
            <a:r>
              <a:rPr lang="ru-RU" sz="3600" b="1" dirty="0" smtClean="0">
                <a:ea typeface="Calibri" pitchFamily="34" charset="0"/>
                <a:cs typeface="Arial" charset="0"/>
              </a:rPr>
              <a:t>системы счисления </a:t>
            </a:r>
            <a:r>
              <a:rPr lang="ru-RU" sz="3600" b="1" dirty="0">
                <a:ea typeface="Calibri" pitchFamily="34" charset="0"/>
                <a:cs typeface="Arial" charset="0"/>
              </a:rPr>
              <a:t>в </a:t>
            </a:r>
            <a:r>
              <a:rPr lang="ru-RU" sz="3600" b="1" dirty="0" smtClean="0">
                <a:ea typeface="Calibri" pitchFamily="34" charset="0"/>
                <a:cs typeface="Arial" charset="0"/>
              </a:rPr>
              <a:t>двоичную</a:t>
            </a:r>
            <a:endParaRPr lang="ru-RU" b="1" dirty="0">
              <a:ea typeface="Calibri" pitchFamily="34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64" y="3057060"/>
            <a:ext cx="8546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Число 41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перевести в двоичную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систему счисления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6455" y="4011167"/>
            <a:ext cx="0" cy="567558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70957" y="3925614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0957" y="4209393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570957" y="4578725"/>
            <a:ext cx="415498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43470" y="5970500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986455" y="4294946"/>
            <a:ext cx="441435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86455" y="3925614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86455" y="429494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427890" y="4294946"/>
            <a:ext cx="0" cy="653111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66441" y="4578725"/>
            <a:ext cx="376947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466441" y="4209393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986455" y="4578725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1986455" y="4948057"/>
            <a:ext cx="415499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101871" y="494805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7890" y="457872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843388" y="4578725"/>
            <a:ext cx="0" cy="653111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427890" y="48625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2466441" y="5231836"/>
            <a:ext cx="376947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466441" y="52318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2843388" y="4848944"/>
            <a:ext cx="300082" cy="1356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843388" y="44796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843388" y="486250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143470" y="4862504"/>
            <a:ext cx="0" cy="738664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143470" y="5231836"/>
            <a:ext cx="300082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143470" y="486250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143470" y="52318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843388" y="52318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2843388" y="5601168"/>
            <a:ext cx="300082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843388" y="56011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443552" y="5231836"/>
            <a:ext cx="0" cy="738664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443552" y="5601168"/>
            <a:ext cx="300082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3143470" y="56011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3143470" y="5970500"/>
            <a:ext cx="300082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3443552" y="52318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443552" y="56011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3743634" y="5601168"/>
            <a:ext cx="0" cy="738664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743634" y="5970500"/>
            <a:ext cx="300082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3743634" y="56011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686373" y="457872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743634" y="59705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443552" y="59705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H="1">
            <a:off x="3443552" y="6339832"/>
            <a:ext cx="300083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3443553" y="63398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043715" y="4721175"/>
            <a:ext cx="3367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101001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1814694" y="5271436"/>
            <a:ext cx="968541" cy="1022443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трелка влево 49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лево 50">
            <a:hlinkClick r:id="" action="ppaction://hlinkshowjump?jump=previousslide"/>
          </p:cNvPr>
          <p:cNvSpPr/>
          <p:nvPr/>
        </p:nvSpPr>
        <p:spPr>
          <a:xfrm>
            <a:off x="7883652" y="64748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hlinkClick r:id="rId2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31196" y="1292772"/>
            <a:ext cx="8912803" cy="25112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перевода двоичного числа в десятичное необходимо его записать в виде многочлена, состоящего из произведений цифр числа и соответствующей степени числа 2, и вычислить по правилам десятичной арифметики: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196" y="4323973"/>
            <a:ext cx="8912803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Число 101001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перевести в десятичную систему счисления: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101001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2800" b="1" dirty="0" smtClean="0"/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+0</a:t>
            </a:r>
            <a:r>
              <a:rPr lang="ru-RU" sz="2800" b="1" dirty="0" smtClean="0"/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ru-RU" sz="2800" b="1" dirty="0" smtClean="0"/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+0</a:t>
            </a:r>
            <a:r>
              <a:rPr lang="ru-RU" sz="2800" b="1" dirty="0" smtClean="0"/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+0</a:t>
            </a:r>
            <a:r>
              <a:rPr lang="ru-RU" sz="2800" b="1" dirty="0" smtClean="0"/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ru-RU" sz="2800" b="1" dirty="0" smtClean="0"/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=41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endParaRPr lang="ru-RU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90102"/>
            <a:ext cx="91439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ru-RU" sz="3600" b="1" dirty="0">
                <a:ea typeface="Calibri" pitchFamily="34" charset="0"/>
                <a:cs typeface="Arial" charset="0"/>
              </a:rPr>
              <a:t>Перевод </a:t>
            </a:r>
            <a:r>
              <a:rPr lang="ru-RU" sz="3600" b="1" dirty="0" smtClean="0">
                <a:ea typeface="Calibri" pitchFamily="34" charset="0"/>
                <a:cs typeface="Arial" charset="0"/>
              </a:rPr>
              <a:t>числа </a:t>
            </a:r>
            <a:r>
              <a:rPr lang="ru-RU" sz="3600" b="1" dirty="0">
                <a:ea typeface="Calibri" pitchFamily="34" charset="0"/>
                <a:cs typeface="Arial" charset="0"/>
              </a:rPr>
              <a:t>из </a:t>
            </a:r>
            <a:r>
              <a:rPr lang="ru-RU" sz="3600" b="1" dirty="0" smtClean="0">
                <a:ea typeface="Calibri" pitchFamily="34" charset="0"/>
                <a:cs typeface="Arial" charset="0"/>
              </a:rPr>
              <a:t>двоичной</a:t>
            </a:r>
            <a:endParaRPr lang="ru-RU" sz="3600" b="1" dirty="0">
              <a:ea typeface="Calibri" pitchFamily="34" charset="0"/>
              <a:cs typeface="Arial" charset="0"/>
            </a:endParaRPr>
          </a:p>
          <a:p>
            <a:pPr algn="ctr" defTabSz="914400"/>
            <a:r>
              <a:rPr lang="ru-RU" sz="3600" b="1" dirty="0" smtClean="0">
                <a:ea typeface="Calibri" pitchFamily="34" charset="0"/>
                <a:cs typeface="Arial" charset="0"/>
              </a:rPr>
              <a:t>системы счисления в десятичную</a:t>
            </a:r>
            <a:r>
              <a:rPr lang="ru-RU" b="1" dirty="0" smtClean="0">
                <a:ea typeface="Calibri" pitchFamily="34" charset="0"/>
                <a:cs typeface="Arial" charset="0"/>
              </a:rPr>
              <a:t> </a:t>
            </a:r>
            <a:endParaRPr lang="ru-RU" b="1" dirty="0">
              <a:ea typeface="Calibri" pitchFamily="34" charset="0"/>
              <a:cs typeface="Arial" charset="0"/>
            </a:endParaRPr>
          </a:p>
          <a:p>
            <a:pPr algn="ctr" defTabSz="914400"/>
            <a:endParaRPr lang="ru-RU" b="1" dirty="0">
              <a:ea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542373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88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Х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+А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+А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+…+А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трелка влево 7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883652" y="64748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94593" y="1263829"/>
            <a:ext cx="9049407" cy="229100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перевода десятичного числа в шестнадцатеричную систему его необходимо последовательно делить на 16 до тех пор, пока не останется остаток, меньший или равный 16. Число в шестнадцатеричной системе записывается в обратном порядке.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548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Число 186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перевести в 16-ю  систему счисления: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425669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91407" y="4508938"/>
            <a:ext cx="0" cy="709886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1407" y="4878270"/>
            <a:ext cx="300082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491489" y="52188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63700" y="4508938"/>
            <a:ext cx="527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186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37995" y="45089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37995" y="4878270"/>
            <a:ext cx="40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35459" y="484949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176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75909" y="5247602"/>
            <a:ext cx="415498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75909" y="52476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491489" y="4878270"/>
            <a:ext cx="0" cy="738664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91489" y="5218824"/>
            <a:ext cx="415498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491489" y="4849492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191407" y="52188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2191407" y="5616934"/>
            <a:ext cx="300082" cy="0"/>
          </a:xfrm>
          <a:prstGeom prst="lin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191407" y="5616934"/>
            <a:ext cx="40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07445" y="5093714"/>
            <a:ext cx="2303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186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=ВА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800" baseline="-25000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444500" y="63500"/>
            <a:ext cx="100456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ru-RU" sz="3600" b="1" dirty="0">
                <a:ea typeface="Calibri" pitchFamily="34" charset="0"/>
                <a:cs typeface="Arial" charset="0"/>
              </a:rPr>
              <a:t>Перевод </a:t>
            </a:r>
            <a:r>
              <a:rPr lang="ru-RU" sz="3600" b="1" dirty="0" smtClean="0">
                <a:ea typeface="Calibri" pitchFamily="34" charset="0"/>
                <a:cs typeface="Arial" charset="0"/>
              </a:rPr>
              <a:t>числа из десятичной системы </a:t>
            </a:r>
          </a:p>
          <a:p>
            <a:pPr algn="ctr" defTabSz="914400"/>
            <a:r>
              <a:rPr lang="ru-RU" sz="3600" b="1" dirty="0" smtClean="0">
                <a:ea typeface="Calibri" pitchFamily="34" charset="0"/>
                <a:cs typeface="Arial" charset="0"/>
              </a:rPr>
              <a:t>счисления </a:t>
            </a:r>
            <a:r>
              <a:rPr lang="ru-RU" sz="3600" b="1" dirty="0">
                <a:ea typeface="Calibri" pitchFamily="34" charset="0"/>
                <a:cs typeface="Arial" charset="0"/>
              </a:rPr>
              <a:t>в шестнадцатеричн</a:t>
            </a:r>
            <a:r>
              <a:rPr lang="ru-RU" sz="3600" b="1" dirty="0" smtClean="0">
                <a:ea typeface="Calibri" pitchFamily="34" charset="0"/>
                <a:cs typeface="Arial" charset="0"/>
              </a:rPr>
              <a:t>ую</a:t>
            </a:r>
            <a:endParaRPr lang="ru-RU" b="1" dirty="0">
              <a:ea typeface="Calibri" pitchFamily="34" charset="0"/>
              <a:cs typeface="Arial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1855683" y="5616934"/>
            <a:ext cx="300082" cy="369332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лево 23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лево 25">
            <a:hlinkClick r:id="" action="ppaction://hlinkshowjump?jump=previousslide"/>
          </p:cNvPr>
          <p:cNvSpPr/>
          <p:nvPr/>
        </p:nvSpPr>
        <p:spPr>
          <a:xfrm>
            <a:off x="7883652" y="64748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hlinkClick r:id="rId2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37171" y="580616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4786" y="535444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223342" y="5653815"/>
            <a:ext cx="304702" cy="304702"/>
          </a:xfrm>
          <a:prstGeom prst="ellipse">
            <a:avLst/>
          </a:prstGeom>
          <a:noFill/>
          <a:ln>
            <a:solidFill>
              <a:schemeClr val="accent1">
                <a:shade val="50000"/>
                <a:hueMod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831307" y="5283454"/>
            <a:ext cx="304702" cy="304702"/>
          </a:xfrm>
          <a:prstGeom prst="ellipse">
            <a:avLst/>
          </a:prstGeom>
          <a:noFill/>
          <a:ln>
            <a:solidFill>
              <a:schemeClr val="accent1">
                <a:shade val="50000"/>
                <a:hueMod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" y="22071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3600" dirty="0" smtClean="0">
                <a:ea typeface="Calibri" pitchFamily="34" charset="0"/>
                <a:cs typeface="Arial" charset="0"/>
              </a:rPr>
              <a:t> </a:t>
            </a:r>
            <a:r>
              <a:rPr lang="ru-RU" sz="3600" b="1" dirty="0" smtClean="0">
                <a:ea typeface="Calibri" pitchFamily="34" charset="0"/>
                <a:cs typeface="Arial" charset="0"/>
              </a:rPr>
              <a:t>Перевод числа из шестнадцатеричной системы счисления в десятичную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714" y="3929426"/>
            <a:ext cx="892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54013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·16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+А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·16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+А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·16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+…+А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·16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·16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716" y="4598551"/>
            <a:ext cx="8923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Пример: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Число 29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перевести в десятичную                        систему счисления: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0716" y="5713520"/>
            <a:ext cx="8923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/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+9</a:t>
            </a:r>
            <a:r>
              <a:rPr lang="ru-RU" sz="2800" b="1" dirty="0" smtClean="0"/>
              <a:t>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=41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aseline="30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714" y="1421046"/>
            <a:ext cx="8923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перевода шестнадцатеричного числа в десятичное необходимо его записать в виде многочлена, состоящего из произведений цифр числа и соответствующей степени числа 16, и вычислить по правилам десятичной арифметики:</a:t>
            </a:r>
          </a:p>
        </p:txBody>
      </p:sp>
      <p:sp>
        <p:nvSpPr>
          <p:cNvPr id="9" name="Стрелка влево 8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883652" y="64748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-78830" y="772510"/>
            <a:ext cx="9144000" cy="1058917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ownloads\Анимация\f_06950d50509574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485" y="3056465"/>
            <a:ext cx="2857500" cy="3095625"/>
          </a:xfrm>
          <a:prstGeom prst="rect">
            <a:avLst/>
          </a:prstGeom>
          <a:noFill/>
        </p:spPr>
      </p:pic>
      <p:pic>
        <p:nvPicPr>
          <p:cNvPr id="3075" name="Picture 3" descr="C:\Users\User\Downloads\Анимация\14114757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2" y="2429185"/>
            <a:ext cx="2159876" cy="20194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2011" y="485954"/>
            <a:ext cx="79375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cs typeface="Arial" charset="0"/>
              </a:rPr>
              <a:t>Цель работы:</a:t>
            </a:r>
            <a:endParaRPr lang="ru-RU" sz="4000" b="1" dirty="0">
              <a:cs typeface="Arial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4152" y="1104445"/>
            <a:ext cx="8775700" cy="1444446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истории развития систем счисления и их 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в математике и информатике.</a:t>
            </a:r>
            <a:endParaRPr lang="ru-RU" sz="1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sz="1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 flipH="1">
            <a:off x="8703002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867873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2011" y="2946400"/>
            <a:ext cx="793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cs typeface="Arial" charset="0"/>
              </a:rPr>
              <a:t>Задачи:</a:t>
            </a:r>
            <a:endParaRPr lang="ru-RU" sz="4000" b="1" dirty="0">
              <a:cs typeface="Arial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13998" y="3293675"/>
            <a:ext cx="8340833" cy="301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Изучить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систем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счисления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перевода чисел из одной системы счисления в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другую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Проиллюстрировать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различных систем счисления в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математических задачах </a:t>
            </a:r>
            <a:endParaRPr lang="ru-RU" sz="45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sz="4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29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249" y="274569"/>
            <a:ext cx="88917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 №1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системе счисления с некоторым основанием десятичное число 18 записывается в виде 30.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это основание.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                                   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Решение: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Примем за х основание неизвестной системы счисления и составим следующее равенство: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 30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1·10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+8·10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=3·Х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+0·Х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10+8=3Х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3Х=18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Х=6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247" y="5833241"/>
            <a:ext cx="8891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8489" y="3692637"/>
            <a:ext cx="2413000" cy="223520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883652" y="64748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62" y="-378372"/>
            <a:ext cx="8954814" cy="376767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саду 100 фруктовых деревьев, из них 33 яблони,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груши, 16 слив и 5 вишен.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какой системе счисления посчитаны деревья?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2510" y="2396358"/>
            <a:ext cx="7709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Решение: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=33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+22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+16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=3·х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+3·х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+2·х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+2·х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+1·х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+6·х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+5·х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=3х+3+2х+2+1х+6+5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=6х+15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-6х-16=0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=-2(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пк)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=8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605" y="5825063"/>
            <a:ext cx="9039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деревья посчитаны в системе счисления с основанием 8.</a:t>
            </a:r>
            <a:endParaRPr lang="ru-RU" sz="2800" dirty="0"/>
          </a:p>
        </p:txBody>
      </p:sp>
      <p:pic>
        <p:nvPicPr>
          <p:cNvPr id="1026" name="Picture 2" descr="C:\Users\LENOVO\Desktop\zwalls.ru-41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286" y="3925611"/>
            <a:ext cx="3462337" cy="1859674"/>
          </a:xfrm>
          <a:prstGeom prst="rect">
            <a:avLst/>
          </a:prstGeom>
          <a:noFill/>
        </p:spPr>
      </p:pic>
      <p:sp>
        <p:nvSpPr>
          <p:cNvPr id="9" name="Стрелка влево 8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883652" y="64748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186" y="283772"/>
            <a:ext cx="8954814" cy="592754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№3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системе счисления с некоторым основанием десятичное число 49 записывается в виде 100.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Укажите это основание.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Решение: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Примем за х основание неизвестной системы счисления и составим следующее равенство: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100</a:t>
            </a:r>
            <a:r>
              <a:rPr lang="ru-RU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= 1·x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+ 0·x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+ 0·x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= x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 задачи х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= 49</a:t>
            </a:r>
            <a:r>
              <a:rPr lang="ru-RU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Найдем х: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= 49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= 7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49</a:t>
            </a:r>
            <a:r>
              <a:rPr lang="ru-RU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pic>
        <p:nvPicPr>
          <p:cNvPr id="3074" name="Picture 2" descr="C:\Users\LENOVO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5280" y="4139640"/>
            <a:ext cx="2393684" cy="1591332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870952" y="64875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2"/>
          <p:cNvSpPr>
            <a:spLocks noGrp="1"/>
          </p:cNvSpPr>
          <p:nvPr>
            <p:ph idx="1"/>
          </p:nvPr>
        </p:nvSpPr>
        <p:spPr>
          <a:xfrm>
            <a:off x="189185" y="1033353"/>
            <a:ext cx="8910583" cy="5159266"/>
          </a:xfrm>
        </p:spPr>
        <p:txBody>
          <a:bodyPr/>
          <a:lstStyle/>
          <a:p>
            <a:pPr marL="0" indent="288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Изучая историю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систем счисления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сделать вывод, что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разных областях деятельности используются разные системы счисления.</a:t>
            </a:r>
          </a:p>
          <a:p>
            <a:pPr marL="0" indent="288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в вычислительной технике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программировании  используются  2-я  и 16-я  системы счисления, а в обычных вычислениях принята 10-я система счисления.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8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счисления может использоваться в жизни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математике.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Прямоугольник 3"/>
          <p:cNvSpPr>
            <a:spLocks noChangeArrowheads="1"/>
          </p:cNvSpPr>
          <p:nvPr/>
        </p:nvSpPr>
        <p:spPr bwMode="auto">
          <a:xfrm>
            <a:off x="0" y="32532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cs typeface="Arial" charset="0"/>
              </a:rPr>
              <a:t>Заключение</a:t>
            </a:r>
            <a:r>
              <a:rPr lang="ru-RU" sz="4000" b="1" dirty="0" smtClean="0">
                <a:latin typeface="Century Gothic" pitchFamily="34" charset="0"/>
              </a:rPr>
              <a:t> </a:t>
            </a:r>
            <a:endParaRPr lang="ru-RU" sz="4000" dirty="0">
              <a:latin typeface="Century Gothic" pitchFamily="34" charset="0"/>
            </a:endParaRPr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7882766" y="64748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004441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2"/>
          <p:cNvSpPr>
            <a:spLocks noGrp="1"/>
          </p:cNvSpPr>
          <p:nvPr>
            <p:ph idx="1"/>
          </p:nvPr>
        </p:nvSpPr>
        <p:spPr>
          <a:xfrm>
            <a:off x="126123" y="1166649"/>
            <a:ext cx="9017877" cy="485578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Гашков С.Б. Системы счисления и их применение.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МЦНМО, 2004.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Радюк Л. Алгоритм перевода в двоичную и из двоичной системы счисления.// Наука и жизнь. 2005.№1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3.Фомин С.В. Системы счисления, М.: Наука, 1987. Интернет ресурсы: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4.Данова Н. Электронный учебник по информатике.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http://meleuzschool8.ucoz.ru/elektronny_uchebnik.pdf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Дата обращения: 15.02.2017.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1" y="458763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Литература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лево 3">
            <a:hlinkClick r:id="" action="ppaction://hlinkshowjump?jump=previousslide"/>
          </p:cNvPr>
          <p:cNvSpPr/>
          <p:nvPr/>
        </p:nvSpPr>
        <p:spPr>
          <a:xfrm>
            <a:off x="8230059" y="6475357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734107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Содержание</a:t>
            </a:r>
            <a:r>
              <a:rPr lang="ru-RU" sz="4800" b="1" dirty="0" smtClean="0">
                <a:solidFill>
                  <a:srgbClr val="0F496F"/>
                </a:solidFill>
                <a:latin typeface="Arial" charset="0"/>
                <a:cs typeface="Arial" charset="0"/>
              </a:rPr>
              <a:t> </a:t>
            </a:r>
            <a:endParaRPr lang="en-US" sz="4800" b="1" dirty="0" smtClean="0">
              <a:solidFill>
                <a:srgbClr val="0F496F"/>
              </a:solidFill>
              <a:latin typeface="Arial" charset="0"/>
              <a:cs typeface="Arial" charset="0"/>
            </a:endParaRPr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15900" y="819150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Введение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2.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hlinkClick r:id="rId3" action="ppaction://hlinksldjump"/>
              </a:rPr>
              <a:t>Классификация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hlinkClick r:id="rId3" action="ppaction://hlinksldjump"/>
              </a:rPr>
              <a:t>систем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hlinkClick r:id="rId3" action="ppaction://hlinksldjump"/>
              </a:rPr>
              <a:t>счисления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Непозиционные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системы счисления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hlinkClick r:id="rId5" action="ppaction://hlinksldjump"/>
              </a:rPr>
              <a:t>Единичная система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hlinkClick r:id="rId5" action="ppaction://hlinksldjump"/>
              </a:rPr>
              <a:t>счисления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Славянская система счисления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.3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hlinkClick r:id="rId7" action="ppaction://hlinksldjump"/>
              </a:rPr>
              <a:t>Римская система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hlinkClick r:id="rId7" action="ppaction://hlinksldjump"/>
              </a:rPr>
              <a:t>счисления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Позиционные системы счисления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Десятичная система счисления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Двоичная система счисления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4.3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Шестнадцатеричная система счисления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Перевод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чисел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из одной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системы счисления в другую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Заключение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" action="ppaction://hlinkshowjump?jump=lastslide"/>
              </a:rPr>
              <a:t>Литература 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Стрелка влево 3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8213852" y="64875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254" y="1008560"/>
            <a:ext cx="883744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Современный человек в повседневной жизни постоянно сталкивается с цифрами – они с нами везде. </a:t>
            </a:r>
          </a:p>
          <a:p>
            <a:pPr>
              <a:spcBef>
                <a:spcPts val="6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Различные системы счисления используются всегда, когда появляется потребность в числовых расчётах, начиная с вычислений выполняемых учениками на бумаге, заканчивая вычислениями, выполняемыми на компьютерах.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4684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cs typeface="Arial" charset="0"/>
            </a:endParaRPr>
          </a:p>
          <a:p>
            <a:pPr algn="ctr"/>
            <a:r>
              <a:rPr lang="ru-RU" sz="4000" b="1" dirty="0" smtClean="0">
                <a:cs typeface="Arial" charset="0"/>
              </a:rPr>
              <a:t>Введение</a:t>
            </a:r>
            <a:endParaRPr lang="ru-RU" sz="4000" b="1" dirty="0"/>
          </a:p>
        </p:txBody>
      </p:sp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7867873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лево 6">
            <a:hlinkClick r:id="" action="ppaction://hlinkshowjump?jump=nextslide"/>
          </p:cNvPr>
          <p:cNvSpPr/>
          <p:nvPr/>
        </p:nvSpPr>
        <p:spPr>
          <a:xfrm flipH="1">
            <a:off x="8703002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747838"/>
            <a:ext cx="8775700" cy="2143125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счисления – это способ записи чисел.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счисления делятся на две группы: </a:t>
            </a:r>
          </a:p>
          <a:p>
            <a:pPr algn="ctr"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508000" y="271463"/>
            <a:ext cx="79375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cs typeface="Arial" charset="0"/>
              </a:rPr>
              <a:t>Классификация систем счисления</a:t>
            </a:r>
          </a:p>
          <a:p>
            <a:endParaRPr lang="ru-RU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671904" y="3695700"/>
            <a:ext cx="4398962" cy="181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Непозиционные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Значение цифры не зависит от ее места в записи числа.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XXVII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138" y="3695700"/>
            <a:ext cx="4400550" cy="1815882"/>
          </a:xfrm>
          <a:prstGeom prst="rect">
            <a:avLst/>
          </a:prstGeom>
          <a:ln w="28575">
            <a:solidFill>
              <a:schemeClr val="tx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Позиционные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цифры зависит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места в записи числа.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Например: 5462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16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6538" y="2917825"/>
            <a:ext cx="614362" cy="4556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03850" y="2873375"/>
            <a:ext cx="546100" cy="547688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867873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92"/>
            <a:ext cx="91440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Непозиционные системы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счисления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819" name="Picture 3" descr="C:\Users\LENOVO\Desktop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2413000"/>
            <a:ext cx="4575175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298450" y="2273021"/>
            <a:ext cx="37020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записывать только натуральные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числа,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например  в римской счисления счисления: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XXVII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27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aseline="-25000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867433" y="6485156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0" y="395590"/>
            <a:ext cx="9144000" cy="4699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записи числа применялся один вид знаков – «палочка». Каждое число в такой системе счисления обозначалось с помощью палочек, количество которых  равнялось обозначаемому числу. Неудобства такой системы очевидны: чем большее число надо записать, тем длиннее строка из палочек.</a:t>
            </a:r>
          </a:p>
          <a:p>
            <a:pPr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899153" y="-16043"/>
            <a:ext cx="5345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ru-RU" sz="4000" b="1" dirty="0">
                <a:ea typeface="Times New Roman" pitchFamily="18" charset="0"/>
                <a:cs typeface="Arial" charset="0"/>
              </a:rPr>
              <a:t>Единичная система </a:t>
            </a:r>
          </a:p>
          <a:p>
            <a:pPr algn="ctr" defTabSz="914400"/>
            <a:r>
              <a:rPr lang="ru-RU" sz="4000" b="1" dirty="0">
                <a:ea typeface="Times New Roman" pitchFamily="18" charset="0"/>
                <a:cs typeface="Arial" charset="0"/>
              </a:rPr>
              <a:t>счисления</a:t>
            </a:r>
          </a:p>
        </p:txBody>
      </p:sp>
      <p:pic>
        <p:nvPicPr>
          <p:cNvPr id="36867" name="Picture 2" descr="C:\Users\LENOVO\Desktop\pic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998" y="3922542"/>
            <a:ext cx="55181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ENOVO\Desktop\ur_04_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5148" y="3920083"/>
            <a:ext cx="3281197" cy="273050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875098" y="64708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-110362" y="1245476"/>
            <a:ext cx="5214938" cy="52863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Славянская система счисления является алфавитной, то есть вместо цифр используются буквы алфавита.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Славянская система применялась нашими предками и была достаточно сложной, использует в качестве цифр 27 букв.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0" y="155575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smtClean="0">
                <a:cs typeface="Arial" charset="0"/>
              </a:rPr>
              <a:t>Славянская система</a:t>
            </a:r>
            <a:endParaRPr lang="en-US" sz="4000" b="1" smtClean="0">
              <a:cs typeface="Arial" charset="0"/>
            </a:endParaRPr>
          </a:p>
          <a:p>
            <a:pPr algn="ctr"/>
            <a:r>
              <a:rPr lang="ru-RU" sz="4000" b="1" smtClean="0">
                <a:cs typeface="Arial" charset="0"/>
              </a:rPr>
              <a:t> счисления</a:t>
            </a:r>
            <a:endParaRPr lang="en-US" sz="4000" b="1" smtClean="0">
              <a:cs typeface="Arial" charset="0"/>
            </a:endParaRPr>
          </a:p>
          <a:p>
            <a:endParaRPr lang="en-US" b="1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38915" name="Picture 2" descr="C:\Users\LENOVO\Desktop\e6d9-138202225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552" y="1938417"/>
            <a:ext cx="3929062" cy="37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883193" y="6474813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0" y="1404938"/>
            <a:ext cx="9144000" cy="25701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С помощью семи цифр можно представлять натуральные числа до нескольких тысяч. Одним из основных недостатков является трудность записи больших чисел. Используется для указания порядковых числительных.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0" y="13790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cs typeface="Arial" charset="0"/>
              </a:rPr>
              <a:t>Римская </a:t>
            </a:r>
            <a:r>
              <a:rPr lang="ru-RU" sz="4000" b="1" dirty="0" smtClean="0">
                <a:cs typeface="Arial" charset="0"/>
              </a:rPr>
              <a:t>система </a:t>
            </a:r>
          </a:p>
          <a:p>
            <a:pPr algn="ctr"/>
            <a:r>
              <a:rPr lang="ru-RU" sz="4000" b="1" dirty="0" smtClean="0">
                <a:cs typeface="Arial" charset="0"/>
              </a:rPr>
              <a:t>счисления</a:t>
            </a:r>
            <a:endParaRPr lang="ru-RU" sz="4000" b="1" dirty="0">
              <a:cs typeface="Arial" charset="0"/>
            </a:endParaRPr>
          </a:p>
          <a:p>
            <a:endParaRPr lang="ru-RU" b="1" dirty="0">
              <a:latin typeface="Century Gothic" pitchFamily="34" charset="0"/>
            </a:endParaRPr>
          </a:p>
          <a:p>
            <a:r>
              <a:rPr lang="ru-RU" dirty="0">
                <a:latin typeface="Century Gothic" pitchFamily="34" charset="0"/>
              </a:rPr>
              <a:t>   </a:t>
            </a:r>
          </a:p>
          <a:p>
            <a:endParaRPr lang="ru-RU" b="1" dirty="0">
              <a:latin typeface="Century Gothic" pitchFamily="34" charset="0"/>
            </a:endParaRPr>
          </a:p>
        </p:txBody>
      </p:sp>
      <p:pic>
        <p:nvPicPr>
          <p:cNvPr id="1029" name="Picture 5" descr="C:\Users\LENOVO\Desktop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83" y="3823572"/>
            <a:ext cx="2456355" cy="2693714"/>
          </a:xfrm>
          <a:prstGeom prst="rect">
            <a:avLst/>
          </a:prstGeom>
          <a:noFill/>
        </p:spPr>
      </p:pic>
      <p:pic>
        <p:nvPicPr>
          <p:cNvPr id="1030" name="Picture 6" descr="C:\Users\LENOVO\Desktop\hello_html_618971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0138" y="3823573"/>
            <a:ext cx="3216165" cy="1536699"/>
          </a:xfrm>
          <a:prstGeom prst="rect">
            <a:avLst/>
          </a:prstGeom>
          <a:noFill/>
        </p:spPr>
      </p:pic>
      <p:pic>
        <p:nvPicPr>
          <p:cNvPr id="1031" name="Picture 7" descr="C:\Users\LENOVO\Desktop\img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8776" y="3830141"/>
            <a:ext cx="3042745" cy="2693714"/>
          </a:xfrm>
          <a:prstGeom prst="rect">
            <a:avLst/>
          </a:prstGeom>
          <a:noFill/>
        </p:spPr>
      </p:pic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883193" y="6482471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8371489" y="6546632"/>
            <a:ext cx="236044" cy="22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nextslide"/>
          </p:cNvPr>
          <p:cNvSpPr/>
          <p:nvPr/>
        </p:nvSpPr>
        <p:spPr>
          <a:xfrm flipH="1">
            <a:off x="8706068" y="6483568"/>
            <a:ext cx="3937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1164</TotalTime>
  <Words>954</Words>
  <Application>Microsoft Office PowerPoint</Application>
  <PresentationFormat>Экран (4:3)</PresentationFormat>
  <Paragraphs>234</Paragraphs>
  <Slides>24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143</cp:revision>
  <dcterms:modified xsi:type="dcterms:W3CDTF">2017-03-07T04:16:50Z</dcterms:modified>
</cp:coreProperties>
</file>