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6" r:id="rId4"/>
    <p:sldId id="258" r:id="rId5"/>
    <p:sldId id="259" r:id="rId6"/>
    <p:sldId id="267" r:id="rId7"/>
    <p:sldId id="260" r:id="rId8"/>
    <p:sldId id="261" r:id="rId9"/>
    <p:sldId id="268" r:id="rId10"/>
    <p:sldId id="263" r:id="rId11"/>
    <p:sldId id="264" r:id="rId12"/>
    <p:sldId id="265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1" d="100"/>
          <a:sy n="91" d="100"/>
        </p:scale>
        <p:origin x="-558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5.xml"/><Relationship Id="rId7" Type="http://schemas.openxmlformats.org/officeDocument/2006/relationships/slide" Target="slide1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214422"/>
            <a:ext cx="8229600" cy="1828800"/>
          </a:xfrm>
        </p:spPr>
        <p:txBody>
          <a:bodyPr>
            <a:normAutofit/>
          </a:bodyPr>
          <a:lstStyle/>
          <a:p>
            <a:r>
              <a:rPr lang="ru-RU" cap="none" dirty="0" smtClean="0"/>
              <a:t>Представление о кодировании информации</a:t>
            </a:r>
            <a:endParaRPr lang="ru-RU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5514" y="4803168"/>
            <a:ext cx="3711328" cy="148335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dirty="0" smtClean="0"/>
              <a:t>Выполнил: студент гр. 216 Р2</a:t>
            </a:r>
          </a:p>
          <a:p>
            <a:pPr algn="l"/>
            <a:r>
              <a:rPr lang="ru-RU" b="1" dirty="0" err="1" smtClean="0"/>
              <a:t>Рябкин</a:t>
            </a:r>
            <a:r>
              <a:rPr lang="ru-RU" b="1" dirty="0" smtClean="0"/>
              <a:t> Антон</a:t>
            </a:r>
          </a:p>
          <a:p>
            <a:pPr algn="l"/>
            <a:r>
              <a:rPr lang="ru-RU" dirty="0" smtClean="0"/>
              <a:t>Руководитель: </a:t>
            </a:r>
          </a:p>
          <a:p>
            <a:pPr algn="l"/>
            <a:r>
              <a:rPr lang="ru-RU" b="1" dirty="0" smtClean="0"/>
              <a:t>Самсонова О.В.</a:t>
            </a:r>
          </a:p>
          <a:p>
            <a:pPr algn="l"/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428992" y="6215082"/>
            <a:ext cx="158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Томск, 2017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28794" y="285728"/>
            <a:ext cx="63579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algn="ctr"/>
            <a:r>
              <a:rPr lang="ru-RU" sz="2000" dirty="0" smtClean="0"/>
              <a:t>Областное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000" dirty="0" smtClean="0"/>
              <a:t>государственное бюджетное профессиональное образовательное учреждение</a:t>
            </a:r>
          </a:p>
          <a:p>
            <a:pPr marL="355600" algn="ctr"/>
            <a:r>
              <a:rPr lang="ru-RU" sz="2000" dirty="0" smtClean="0"/>
              <a:t>«Томский политехнический техникум»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3426737"/>
            <a:ext cx="7819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Номинация №5: </a:t>
            </a:r>
          </a:p>
          <a:p>
            <a:r>
              <a:rPr lang="ru-RU" sz="2400" dirty="0" smtClean="0"/>
              <a:t>«Использование математических методов в информатике»</a:t>
            </a:r>
            <a:endParaRPr lang="ru-RU" sz="2400" dirty="0"/>
          </a:p>
        </p:txBody>
      </p:sp>
      <p:pic>
        <p:nvPicPr>
          <p:cNvPr id="8" name="Picture 2" descr="C:\Users\User\Desktop\Новая папка\Лого ТПТ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460556" cy="13906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01134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Восьмеричное кодирование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0166" y="2310370"/>
            <a:ext cx="6389332" cy="4284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00100" y="1240681"/>
            <a:ext cx="7000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Перевод чисел из 10-й  системы счисления в 8-ю систему счисления</a:t>
            </a:r>
            <a:endParaRPr lang="ru-RU" sz="2400" dirty="0"/>
          </a:p>
        </p:txBody>
      </p:sp>
      <p:sp>
        <p:nvSpPr>
          <p:cNvPr id="5" name="Стрелка вверх 4">
            <a:hlinkClick r:id="" action="ppaction://hlinkshowjump?jump=firstslide"/>
          </p:cNvPr>
          <p:cNvSpPr/>
          <p:nvPr/>
        </p:nvSpPr>
        <p:spPr>
          <a:xfrm>
            <a:off x="8567936" y="6307955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8449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Шестнадцатеричное кодирование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57290" y="2143116"/>
            <a:ext cx="6565995" cy="4474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Стрелка вверх 3">
            <a:hlinkClick r:id="" action="ppaction://hlinkshowjump?jump=firstslide"/>
          </p:cNvPr>
          <p:cNvSpPr/>
          <p:nvPr/>
        </p:nvSpPr>
        <p:spPr>
          <a:xfrm>
            <a:off x="8567936" y="6307955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57224" y="1142984"/>
            <a:ext cx="7000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Перевод чисел из 10-й  системы счисления в 16-ю систему счисления.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927983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Существуют </a:t>
            </a:r>
            <a:r>
              <a:rPr lang="ru-RU" dirty="0"/>
              <a:t>системы счисления, родственные двоичной. Двоичная система удобна для компьютера, но неудобна для человека — слишком длинные числа неудобно записывать и запоминать. На помощь приходят системы счисления, родственные двоичной — восьмеричная и шестнадцатеричная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	Таким образом, при кодировании информации используются системы счисления с разными основаниями. </a:t>
            </a:r>
            <a:endParaRPr lang="ru-RU" dirty="0"/>
          </a:p>
          <a:p>
            <a:endParaRPr lang="ru-RU" dirty="0"/>
          </a:p>
        </p:txBody>
      </p:sp>
      <p:sp>
        <p:nvSpPr>
          <p:cNvPr id="4" name="Стрелка вверх 3">
            <a:hlinkClick r:id="" action="ppaction://hlinkshowjump?jump=firstslide"/>
          </p:cNvPr>
          <p:cNvSpPr/>
          <p:nvPr/>
        </p:nvSpPr>
        <p:spPr>
          <a:xfrm>
            <a:off x="8567936" y="6307955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2517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1.  </a:t>
            </a:r>
            <a:r>
              <a:rPr lang="ru-RU" dirty="0" err="1" smtClean="0"/>
              <a:t>ЯКласс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ru-RU" dirty="0"/>
              <a:t>http://www.yaklass.ru/p/informatika/10-klass/informatciia-i-informatcionnye-protcessy-11955/kodirovanie-informatcii-11899/re-9dab4961-d1c0-4168-b17e-53b36fe80ae2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2. </a:t>
            </a:r>
            <a:r>
              <a:rPr lang="en-US" dirty="0" smtClean="0"/>
              <a:t>Examens.ru </a:t>
            </a:r>
            <a:r>
              <a:rPr lang="ru-RU" dirty="0"/>
              <a:t>http://www.examens.ru/otvet/11/11/929.html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ru-RU" dirty="0" smtClean="0"/>
              <a:t>Основы информатики</a:t>
            </a:r>
            <a:r>
              <a:rPr lang="en-US" dirty="0" smtClean="0"/>
              <a:t> </a:t>
            </a:r>
            <a:r>
              <a:rPr lang="ru-RU" dirty="0" smtClean="0"/>
              <a:t>http</a:t>
            </a:r>
            <a:r>
              <a:rPr lang="ru-RU" dirty="0"/>
              <a:t>://</a:t>
            </a:r>
            <a:r>
              <a:rPr lang="ru-RU" dirty="0" smtClean="0"/>
              <a:t>informatikaiikt.narod.ru/predstavlenieinform3.html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4. Автор24</a:t>
            </a:r>
            <a:r>
              <a:rPr lang="en-US" dirty="0" smtClean="0"/>
              <a:t> </a:t>
            </a:r>
            <a:r>
              <a:rPr lang="ru-RU" dirty="0" smtClean="0"/>
              <a:t>https</a:t>
            </a:r>
            <a:r>
              <a:rPr lang="ru-RU" dirty="0"/>
              <a:t>://author24.ru/spravochniki/informatika/kodirovanie_informacii/yazyk_i_alfavit_predstavleniya_informacii/</a:t>
            </a:r>
          </a:p>
          <a:p>
            <a:pPr>
              <a:buNone/>
            </a:pPr>
            <a:r>
              <a:rPr lang="ru-RU" dirty="0" smtClean="0"/>
              <a:t>5. </a:t>
            </a:r>
            <a:r>
              <a:rPr lang="en-US" dirty="0" err="1" smtClean="0"/>
              <a:t>Allbes</a:t>
            </a:r>
            <a:r>
              <a:rPr lang="en-US" dirty="0" smtClean="0"/>
              <a:t> t</a:t>
            </a:r>
            <a:r>
              <a:rPr lang="ru-RU" dirty="0"/>
              <a:t>http://allbest.ru/k-2c0b65625b3ad68b4c53a88521206c27.html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Стрелка вверх 3">
            <a:hlinkClick r:id="" action="ppaction://hlinkshowjump?jump=firstslide"/>
          </p:cNvPr>
          <p:cNvSpPr/>
          <p:nvPr/>
        </p:nvSpPr>
        <p:spPr>
          <a:xfrm>
            <a:off x="8567936" y="6307955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2517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" action="ppaction://hlinkshowjump?jump=nextslide"/>
              </a:rPr>
              <a:t>Цель работы</a:t>
            </a:r>
            <a:endParaRPr lang="ru-RU" dirty="0" smtClean="0"/>
          </a:p>
          <a:p>
            <a:r>
              <a:rPr lang="ru-RU" dirty="0" smtClean="0">
                <a:hlinkClick r:id="rId2" action="ppaction://hlinksldjump"/>
              </a:rPr>
              <a:t>Информация и информационные процессы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Понятие «кодирование»</a:t>
            </a:r>
            <a:endParaRPr lang="ru-RU" dirty="0" smtClean="0"/>
          </a:p>
          <a:p>
            <a:r>
              <a:rPr lang="ru-RU" dirty="0">
                <a:hlinkClick r:id="rId4" action="ppaction://hlinksldjump"/>
              </a:rPr>
              <a:t>Единицы измерения количества </a:t>
            </a:r>
            <a:r>
              <a:rPr lang="ru-RU" dirty="0" smtClean="0">
                <a:hlinkClick r:id="rId4" action="ppaction://hlinksldjump"/>
              </a:rPr>
              <a:t>информации</a:t>
            </a:r>
            <a:endParaRPr lang="ru-RU" dirty="0" smtClean="0"/>
          </a:p>
          <a:p>
            <a:r>
              <a:rPr lang="ru-RU" dirty="0">
                <a:hlinkClick r:id="rId5" action="ppaction://hlinksldjump"/>
              </a:rPr>
              <a:t>Двоичное </a:t>
            </a:r>
            <a:r>
              <a:rPr lang="ru-RU" dirty="0" smtClean="0">
                <a:hlinkClick r:id="rId5" action="ppaction://hlinksldjump"/>
              </a:rPr>
              <a:t>кодирование</a:t>
            </a:r>
            <a:endParaRPr lang="ru-RU" dirty="0" smtClean="0"/>
          </a:p>
          <a:p>
            <a:r>
              <a:rPr lang="ru-RU" dirty="0" smtClean="0">
                <a:hlinkClick r:id="rId6" action="ppaction://hlinksldjump"/>
              </a:rPr>
              <a:t>Восьмеричное кодирование</a:t>
            </a:r>
            <a:endParaRPr lang="ru-RU" dirty="0" smtClean="0"/>
          </a:p>
          <a:p>
            <a:r>
              <a:rPr lang="ru-RU" dirty="0" smtClean="0">
                <a:hlinkClick r:id="rId7" action="ppaction://hlinksldjump"/>
              </a:rPr>
              <a:t>Шестнадцатеричное кодирование</a:t>
            </a:r>
            <a:endParaRPr lang="ru-RU" dirty="0" smtClean="0"/>
          </a:p>
          <a:p>
            <a:r>
              <a:rPr lang="ru-RU" dirty="0" smtClean="0">
                <a:hlinkClick r:id="rId8" action="ppaction://hlinksldjump"/>
              </a:rPr>
              <a:t>Вывод</a:t>
            </a:r>
            <a:endParaRPr lang="en-US" dirty="0" smtClean="0"/>
          </a:p>
          <a:p>
            <a:r>
              <a:rPr lang="ru-RU" dirty="0" smtClean="0">
                <a:hlinkClick r:id="" action="ppaction://hlinkshowjump?jump=lastslide"/>
              </a:rPr>
              <a:t>Литература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трелка влево 3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" action="ppaction://hlinkshowjump?jump=firstslide"/>
          </p:cNvPr>
          <p:cNvSpPr/>
          <p:nvPr/>
        </p:nvSpPr>
        <p:spPr>
          <a:xfrm>
            <a:off x="8534539" y="6379123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146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71536" y="428604"/>
            <a:ext cx="5286412" cy="1143000"/>
          </a:xfrm>
        </p:spPr>
        <p:txBody>
          <a:bodyPr/>
          <a:lstStyle/>
          <a:p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28762"/>
            <a:ext cx="8229600" cy="1114420"/>
          </a:xfrm>
        </p:spPr>
        <p:txBody>
          <a:bodyPr>
            <a:normAutofit/>
          </a:bodyPr>
          <a:lstStyle/>
          <a:p>
            <a:r>
              <a:rPr lang="ru-RU" dirty="0" smtClean="0"/>
              <a:t>Изучение принципов кодирования информации в вычислительной технике</a:t>
            </a:r>
            <a:endParaRPr lang="ru-RU" dirty="0" smtClean="0"/>
          </a:p>
        </p:txBody>
      </p:sp>
      <p:sp>
        <p:nvSpPr>
          <p:cNvPr id="5" name="Стрелка вверх 4">
            <a:hlinkClick r:id="" action="ppaction://hlinkshowjump?jump=firstslide"/>
          </p:cNvPr>
          <p:cNvSpPr/>
          <p:nvPr/>
        </p:nvSpPr>
        <p:spPr>
          <a:xfrm>
            <a:off x="8505095" y="6378284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57158" y="2786066"/>
            <a:ext cx="4143404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Задачи:</a:t>
            </a:r>
            <a:endParaRPr kumimoji="0" lang="ru-RU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500034" y="3929066"/>
            <a:ext cx="8229600" cy="1685924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indent="-41148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ru-RU" sz="2800" dirty="0" smtClean="0"/>
              <a:t>Узнать что такое кодирование</a:t>
            </a:r>
          </a:p>
          <a:p>
            <a:pPr marL="548640" indent="-41148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Выполнить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перевод чисел из одной системы счисления </a:t>
            </a:r>
            <a:r>
              <a:rPr lang="ru-RU" sz="2800" dirty="0" smtClean="0"/>
              <a:t>в другую</a:t>
            </a:r>
          </a:p>
          <a:p>
            <a:pPr marL="548640" indent="-41148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ru-RU" sz="2800" dirty="0" smtClean="0"/>
              <a:t>Сравнить системы счисления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5660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457200" y="1484783"/>
            <a:ext cx="8229600" cy="4823941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Информационные процессы – это процессы</a:t>
            </a:r>
            <a:r>
              <a:rPr lang="ru-RU" sz="2400" dirty="0"/>
              <a:t>, связанные с получением, хранением, обработкой и передачей </a:t>
            </a:r>
            <a:r>
              <a:rPr lang="ru-RU" sz="2400" dirty="0" smtClean="0"/>
              <a:t>информации.</a:t>
            </a:r>
            <a:endParaRPr lang="ru-RU" sz="2400" dirty="0"/>
          </a:p>
          <a:p>
            <a:r>
              <a:rPr lang="ru-RU" sz="2400" dirty="0"/>
              <a:t>Информационные процессы характерны не только для живой природы, человека и общества, но и для </a:t>
            </a:r>
            <a:r>
              <a:rPr lang="ru-RU" sz="2400" dirty="0" smtClean="0"/>
              <a:t>техники. </a:t>
            </a:r>
            <a:r>
              <a:rPr lang="ru-RU" sz="2400" dirty="0"/>
              <a:t>Человеком разработаны технические устройства</a:t>
            </a:r>
            <a:r>
              <a:rPr lang="ru-RU" sz="2400" dirty="0" smtClean="0"/>
              <a:t>, которые </a:t>
            </a:r>
            <a:r>
              <a:rPr lang="ru-RU" sz="2400" dirty="0"/>
              <a:t>специально предназначены для автоматической обработки информации.</a:t>
            </a:r>
          </a:p>
          <a:p>
            <a:endParaRPr lang="ru-RU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Информация и информационные процессы</a:t>
            </a:r>
            <a:endParaRPr lang="ru-RU" dirty="0"/>
          </a:p>
        </p:txBody>
      </p:sp>
      <p:pic>
        <p:nvPicPr>
          <p:cNvPr id="4098" name="Picture 2" descr="C:\Users\ANTON\Downloads\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8662" y="4572008"/>
            <a:ext cx="2606538" cy="2076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NTON\Desktop\1233333333\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52498" y="4600898"/>
            <a:ext cx="3077648" cy="2047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трелка вверх 6">
            <a:hlinkClick r:id="" action="ppaction://hlinkshowjump?jump=firstslide"/>
          </p:cNvPr>
          <p:cNvSpPr/>
          <p:nvPr/>
        </p:nvSpPr>
        <p:spPr>
          <a:xfrm>
            <a:off x="8490829" y="6309320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455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412776"/>
            <a:ext cx="8715436" cy="4945182"/>
          </a:xfrm>
        </p:spPr>
        <p:txBody>
          <a:bodyPr>
            <a:normAutofit/>
          </a:bodyPr>
          <a:lstStyle/>
          <a:p>
            <a:r>
              <a:rPr lang="ru-RU" sz="2400" b="1" i="1" dirty="0" smtClean="0"/>
              <a:t>Код</a:t>
            </a:r>
            <a:r>
              <a:rPr lang="ru-RU" sz="2400" dirty="0" smtClean="0"/>
              <a:t> - система условных знаков (символов), каждому из которых ставится в соответствие определенное значение.</a:t>
            </a:r>
          </a:p>
          <a:p>
            <a:r>
              <a:rPr lang="ru-RU" sz="2400" b="1" i="1" dirty="0" smtClean="0"/>
              <a:t>Кодирование</a:t>
            </a:r>
            <a:r>
              <a:rPr lang="ru-RU" sz="2400" i="1" dirty="0" smtClean="0"/>
              <a:t> - </a:t>
            </a:r>
            <a:r>
              <a:rPr lang="ru-RU" sz="2400" dirty="0" smtClean="0"/>
              <a:t>это процесс </a:t>
            </a:r>
            <a:r>
              <a:rPr lang="ru-RU" sz="2400" dirty="0"/>
              <a:t>преобразования информации </a:t>
            </a:r>
            <a:r>
              <a:rPr lang="ru-RU" sz="2400" dirty="0" smtClean="0"/>
              <a:t>из одной знаковой системы </a:t>
            </a:r>
            <a:r>
              <a:rPr lang="ru-RU" sz="2400" dirty="0"/>
              <a:t>в </a:t>
            </a:r>
            <a:r>
              <a:rPr lang="ru-RU" sz="2400" dirty="0" smtClean="0"/>
              <a:t>другую</a:t>
            </a:r>
            <a:r>
              <a:rPr lang="ru-RU" sz="2400" i="1" dirty="0" smtClean="0"/>
              <a:t>.</a:t>
            </a:r>
            <a:r>
              <a:rPr lang="ru-RU" sz="2400" i="1" dirty="0"/>
              <a:t> </a:t>
            </a:r>
            <a:endParaRPr lang="ru-RU" sz="2400" i="1" dirty="0" smtClean="0"/>
          </a:p>
          <a:p>
            <a:r>
              <a:rPr lang="ru-RU" sz="2400" dirty="0" smtClean="0"/>
              <a:t>Средством </a:t>
            </a:r>
            <a:r>
              <a:rPr lang="ru-RU" sz="2400" dirty="0"/>
              <a:t>кодирования служит </a:t>
            </a:r>
            <a:r>
              <a:rPr lang="ru-RU" sz="2400" dirty="0" smtClean="0">
                <a:hlinkClick r:id="" action="ppaction://hlinkshowjump?jump=nextslide"/>
              </a:rPr>
              <a:t>таблица соответствия</a:t>
            </a:r>
            <a:r>
              <a:rPr lang="ru-RU" sz="2400" dirty="0"/>
              <a:t>, которая устанавливает </a:t>
            </a:r>
            <a:r>
              <a:rPr lang="ru-RU" sz="2400" dirty="0" smtClean="0"/>
              <a:t>соответствие </a:t>
            </a:r>
            <a:r>
              <a:rPr lang="ru-RU" sz="2400" dirty="0"/>
              <a:t>между </a:t>
            </a:r>
            <a:r>
              <a:rPr lang="ru-RU" sz="2400" dirty="0" smtClean="0"/>
              <a:t>знаками.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При вводе </a:t>
            </a:r>
            <a:r>
              <a:rPr lang="ru-RU" sz="2400" dirty="0" smtClean="0"/>
              <a:t>символа в </a:t>
            </a:r>
            <a:r>
              <a:rPr lang="ru-RU" sz="2400" dirty="0"/>
              <a:t>компьютер </a:t>
            </a:r>
            <a:r>
              <a:rPr lang="ru-RU" sz="2400" dirty="0" smtClean="0"/>
              <a:t>выполняется </a:t>
            </a:r>
            <a:r>
              <a:rPr lang="ru-RU" sz="2400" dirty="0"/>
              <a:t>его кодирование, т. е. преобразование в </a:t>
            </a:r>
            <a:r>
              <a:rPr lang="ru-RU" sz="2400" dirty="0" smtClean="0"/>
              <a:t>двоичный </a:t>
            </a:r>
            <a:r>
              <a:rPr lang="ru-RU" sz="2400" dirty="0"/>
              <a:t>код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При выводе </a:t>
            </a:r>
            <a:r>
              <a:rPr lang="ru-RU" sz="2400" dirty="0" smtClean="0"/>
              <a:t>символа </a:t>
            </a:r>
            <a:r>
              <a:rPr lang="ru-RU" sz="2400" dirty="0"/>
              <a:t>на экран монитора или принтер происходит обратный процесс </a:t>
            </a:r>
            <a:r>
              <a:rPr lang="ru-RU" sz="2400" dirty="0" smtClean="0"/>
              <a:t>– декодирование.</a:t>
            </a:r>
          </a:p>
          <a:p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Понятие «кодирование»</a:t>
            </a:r>
            <a:endParaRPr lang="ru-RU" dirty="0"/>
          </a:p>
        </p:txBody>
      </p:sp>
      <p:sp>
        <p:nvSpPr>
          <p:cNvPr id="5" name="Стрелка вверх 4">
            <a:hlinkClick r:id="" action="ppaction://hlinkshowjump?jump=firstslide"/>
          </p:cNvPr>
          <p:cNvSpPr/>
          <p:nvPr/>
        </p:nvSpPr>
        <p:spPr>
          <a:xfrm>
            <a:off x="8460432" y="6298901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031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Таблица </a:t>
            </a:r>
            <a:r>
              <a:rPr lang="ru-RU" sz="4400" dirty="0"/>
              <a:t>соответствия</a:t>
            </a:r>
            <a:endParaRPr lang="ru-RU" dirty="0"/>
          </a:p>
        </p:txBody>
      </p:sp>
      <p:pic>
        <p:nvPicPr>
          <p:cNvPr id="4" name="Picture 3" descr="C:\Users\User\Desktop\Программы\Таблица символов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43608" y="1724327"/>
            <a:ext cx="7481967" cy="4729009"/>
          </a:xfrm>
          <a:prstGeom prst="rect">
            <a:avLst/>
          </a:prstGeom>
          <a:noFill/>
        </p:spPr>
      </p:pic>
      <p:sp>
        <p:nvSpPr>
          <p:cNvPr id="5" name="Стрелка вверх 4">
            <a:hlinkClick r:id="" action="ppaction://hlinkshowjump?jump=firstslide"/>
          </p:cNvPr>
          <p:cNvSpPr/>
          <p:nvPr/>
        </p:nvSpPr>
        <p:spPr>
          <a:xfrm>
            <a:off x="8567936" y="6307955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016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Единицы измерения количества информации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28736"/>
            <a:ext cx="8329642" cy="488062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За</a:t>
            </a:r>
            <a:r>
              <a:rPr lang="ru-RU" dirty="0"/>
              <a:t> </a:t>
            </a:r>
            <a:r>
              <a:rPr lang="ru-RU" i="1" dirty="0"/>
              <a:t>единицу количества информации</a:t>
            </a:r>
            <a:r>
              <a:rPr lang="ru-RU" dirty="0"/>
              <a:t> принимается </a:t>
            </a:r>
            <a:r>
              <a:rPr lang="ru-RU" dirty="0" smtClean="0"/>
              <a:t>сообщение</a:t>
            </a:r>
            <a:r>
              <a:rPr lang="ru-RU" dirty="0"/>
              <a:t>, уменьшающее неопределенность знаний в два раза. Такая единица названа </a:t>
            </a:r>
            <a:r>
              <a:rPr lang="ru-RU" i="1" dirty="0" smtClean="0"/>
              <a:t>бит,</a:t>
            </a:r>
            <a:r>
              <a:rPr lang="ru-RU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1 бит=0 или 1.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ru-RU" dirty="0" smtClean="0"/>
              <a:t>Следующей </a:t>
            </a:r>
            <a:r>
              <a:rPr lang="ru-RU" dirty="0"/>
              <a:t>по величине единицей измерения количества информации является </a:t>
            </a:r>
            <a:r>
              <a:rPr lang="ru-RU" i="1" dirty="0"/>
              <a:t>байт,</a:t>
            </a:r>
            <a:r>
              <a:rPr lang="ru-RU" dirty="0"/>
              <a:t> </a:t>
            </a:r>
            <a:r>
              <a:rPr lang="ru-RU" dirty="0" smtClean="0"/>
              <a:t>который равен:</a:t>
            </a:r>
            <a:endParaRPr lang="ru-RU" dirty="0"/>
          </a:p>
          <a:p>
            <a:pPr>
              <a:buNone/>
            </a:pPr>
            <a:r>
              <a:rPr lang="ru-RU" dirty="0" smtClean="0"/>
              <a:t>    	1 </a:t>
            </a:r>
            <a:r>
              <a:rPr lang="ru-RU" dirty="0"/>
              <a:t>байт = 2</a:t>
            </a:r>
            <a:r>
              <a:rPr lang="ru-RU" baseline="30000" dirty="0"/>
              <a:t>3</a:t>
            </a:r>
            <a:r>
              <a:rPr lang="ru-RU" dirty="0"/>
              <a:t> бит = 8 бит.</a:t>
            </a:r>
          </a:p>
          <a:p>
            <a:r>
              <a:rPr lang="ru-RU" dirty="0"/>
              <a:t>Кратные байту единицы измерения количества информации вводятся следующим образом:</a:t>
            </a:r>
          </a:p>
          <a:p>
            <a:pPr>
              <a:buNone/>
            </a:pPr>
            <a:r>
              <a:rPr lang="ru-RU" dirty="0" smtClean="0"/>
              <a:t>	1 </a:t>
            </a:r>
            <a:r>
              <a:rPr lang="ru-RU" dirty="0"/>
              <a:t>Кбайт = 2</a:t>
            </a:r>
            <a:r>
              <a:rPr lang="ru-RU" baseline="30000" dirty="0"/>
              <a:t>10</a:t>
            </a:r>
            <a:r>
              <a:rPr lang="ru-RU" dirty="0"/>
              <a:t> байт = 1024 байт;</a:t>
            </a:r>
          </a:p>
          <a:p>
            <a:pPr>
              <a:buNone/>
            </a:pPr>
            <a:r>
              <a:rPr lang="ru-RU" dirty="0" smtClean="0"/>
              <a:t>	1 </a:t>
            </a:r>
            <a:r>
              <a:rPr lang="ru-RU" dirty="0"/>
              <a:t>Мбайт = 2</a:t>
            </a:r>
            <a:r>
              <a:rPr lang="ru-RU" baseline="30000" dirty="0"/>
              <a:t>10</a:t>
            </a:r>
            <a:r>
              <a:rPr lang="ru-RU" dirty="0"/>
              <a:t> Кбайт = 1024 Кбайт;</a:t>
            </a:r>
          </a:p>
          <a:p>
            <a:pPr>
              <a:buNone/>
            </a:pPr>
            <a:r>
              <a:rPr lang="ru-RU" dirty="0" smtClean="0"/>
              <a:t>	1 </a:t>
            </a:r>
            <a:r>
              <a:rPr lang="ru-RU" dirty="0"/>
              <a:t>Гбайт = 2</a:t>
            </a:r>
            <a:r>
              <a:rPr lang="ru-RU" baseline="30000" dirty="0"/>
              <a:t>10</a:t>
            </a:r>
            <a:r>
              <a:rPr lang="ru-RU" dirty="0"/>
              <a:t> Мбайт = 1024 Мбайт.</a:t>
            </a:r>
          </a:p>
          <a:p>
            <a:endParaRPr lang="ru-RU" dirty="0"/>
          </a:p>
        </p:txBody>
      </p:sp>
      <p:sp>
        <p:nvSpPr>
          <p:cNvPr id="4" name="Стрелка вверх 3">
            <a:hlinkClick r:id="" action="ppaction://hlinkshowjump?jump=firstslide"/>
          </p:cNvPr>
          <p:cNvSpPr/>
          <p:nvPr/>
        </p:nvSpPr>
        <p:spPr>
          <a:xfrm>
            <a:off x="8567936" y="6307955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589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Двоичное кодирование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1214422"/>
            <a:ext cx="8821644" cy="5166336"/>
          </a:xfrm>
        </p:spPr>
        <p:txBody>
          <a:bodyPr>
            <a:normAutofit fontScale="25000" lnSpcReduction="20000"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sz="8800" dirty="0" smtClean="0"/>
              <a:t>В двоичном кодировании  используются 2 цифры - 0 или 1, которые   называются  битами  и  принимают два значения:  1 бит = 0 или 1.</a:t>
            </a:r>
          </a:p>
          <a:p>
            <a:pPr marL="0">
              <a:spcBef>
                <a:spcPts val="0"/>
              </a:spcBef>
              <a:buNone/>
            </a:pPr>
            <a:endParaRPr lang="ru-RU" sz="88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8800" dirty="0" smtClean="0"/>
              <a:t>Если  количество  битов </a:t>
            </a:r>
            <a:r>
              <a:rPr lang="ru-RU" sz="8800" dirty="0"/>
              <a:t>увеличить до </a:t>
            </a:r>
            <a:r>
              <a:rPr lang="ru-RU" sz="8800" dirty="0" smtClean="0"/>
              <a:t>2-х, </a:t>
            </a:r>
            <a:r>
              <a:rPr lang="ru-RU" sz="8800" dirty="0"/>
              <a:t>то уже можно </a:t>
            </a:r>
            <a:r>
              <a:rPr lang="ru-RU" sz="8800" dirty="0" smtClean="0"/>
              <a:t>получить </a:t>
            </a:r>
          </a:p>
          <a:p>
            <a:pPr marL="0">
              <a:spcBef>
                <a:spcPts val="0"/>
              </a:spcBef>
              <a:buNone/>
            </a:pPr>
            <a:r>
              <a:rPr lang="ru-RU" sz="8800" dirty="0" smtClean="0"/>
              <a:t>4 </a:t>
            </a:r>
            <a:r>
              <a:rPr lang="ru-RU" sz="8800" dirty="0"/>
              <a:t>различных </a:t>
            </a:r>
            <a:r>
              <a:rPr lang="ru-RU" sz="8800" dirty="0" smtClean="0"/>
              <a:t>кода:</a:t>
            </a:r>
            <a:endParaRPr lang="ru-RU" sz="8800" dirty="0"/>
          </a:p>
          <a:p>
            <a:pPr marL="137160" indent="0">
              <a:buNone/>
            </a:pPr>
            <a:r>
              <a:rPr lang="ru-RU" sz="8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                                  00    01    10    11</a:t>
            </a:r>
          </a:p>
          <a:p>
            <a:pPr marL="137160" indent="0">
              <a:buNone/>
            </a:pPr>
            <a:endParaRPr lang="ru-RU" sz="8800" dirty="0" smtClean="0"/>
          </a:p>
          <a:p>
            <a:pPr marL="137160" indent="0">
              <a:buNone/>
            </a:pPr>
            <a:r>
              <a:rPr lang="ru-RU" sz="8800" dirty="0" smtClean="0"/>
              <a:t>3-мя битами можно получить 8 различных кодов:</a:t>
            </a:r>
          </a:p>
          <a:p>
            <a:pPr marL="137160" indent="0">
              <a:buNone/>
            </a:pPr>
            <a:endParaRPr lang="ru-RU" sz="8800" dirty="0" smtClean="0"/>
          </a:p>
          <a:p>
            <a:pPr marL="137160" indent="0">
              <a:buNone/>
            </a:pPr>
            <a:r>
              <a:rPr lang="ru-RU" sz="8800" dirty="0" smtClean="0"/>
              <a:t>                       </a:t>
            </a:r>
            <a:r>
              <a:rPr lang="ru-RU" sz="8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000    001    010    011    100    101    110    111</a:t>
            </a:r>
            <a:endParaRPr lang="ru-RU" sz="8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137160" indent="0">
              <a:buNone/>
            </a:pPr>
            <a:endParaRPr lang="ru-RU" sz="88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8800" dirty="0" smtClean="0"/>
              <a:t>Таким образом  получаем формулу:  </a:t>
            </a:r>
            <a:r>
              <a:rPr lang="en-US" sz="8800" b="1" u="sng" dirty="0" smtClean="0">
                <a:solidFill>
                  <a:schemeClr val="accent1"/>
                </a:solidFill>
              </a:rPr>
              <a:t>N </a:t>
            </a:r>
            <a:r>
              <a:rPr lang="en-US" sz="8800" b="1" u="sng" dirty="0">
                <a:solidFill>
                  <a:schemeClr val="accent1"/>
                </a:solidFill>
              </a:rPr>
              <a:t>= </a:t>
            </a:r>
            <a:r>
              <a:rPr lang="en-US" sz="8800" b="1" u="sng" dirty="0" smtClean="0">
                <a:solidFill>
                  <a:schemeClr val="accent1"/>
                </a:solidFill>
              </a:rPr>
              <a:t>2</a:t>
            </a:r>
            <a:r>
              <a:rPr lang="en-US" sz="8800" b="1" u="sng" baseline="30000" dirty="0" smtClean="0">
                <a:solidFill>
                  <a:schemeClr val="accent1"/>
                </a:solidFill>
              </a:rPr>
              <a:t>m</a:t>
            </a:r>
            <a:r>
              <a:rPr lang="ru-RU" sz="8800" b="1" u="sng" dirty="0" smtClean="0">
                <a:solidFill>
                  <a:schemeClr val="accent1"/>
                </a:solidFill>
              </a:rPr>
              <a:t> </a:t>
            </a:r>
            <a:r>
              <a:rPr lang="ru-RU" sz="8800" dirty="0" smtClean="0"/>
              <a:t>, где </a:t>
            </a:r>
            <a:r>
              <a:rPr lang="ru-RU" sz="8800" dirty="0"/>
              <a:t> </a:t>
            </a:r>
            <a:r>
              <a:rPr lang="en-US" sz="8800" b="1" dirty="0" smtClean="0">
                <a:solidFill>
                  <a:schemeClr val="accent1"/>
                </a:solidFill>
              </a:rPr>
              <a:t> N</a:t>
            </a:r>
            <a:r>
              <a:rPr lang="ru-RU" sz="8800" i="1" dirty="0" smtClean="0"/>
              <a:t>—</a:t>
            </a:r>
            <a:r>
              <a:rPr lang="ru-RU" sz="8800" dirty="0"/>
              <a:t> </a:t>
            </a:r>
            <a:r>
              <a:rPr lang="ru-RU" sz="8800" dirty="0" smtClean="0"/>
              <a:t>количество различных кодов; </a:t>
            </a:r>
            <a:r>
              <a:rPr lang="en-US" sz="8800" b="1" dirty="0" smtClean="0">
                <a:solidFill>
                  <a:schemeClr val="accent1"/>
                </a:solidFill>
              </a:rPr>
              <a:t>m</a:t>
            </a:r>
            <a:r>
              <a:rPr lang="ru-RU" sz="8800" i="1" dirty="0" smtClean="0"/>
              <a:t> </a:t>
            </a:r>
            <a:r>
              <a:rPr lang="ru-RU" sz="8800" i="1" dirty="0"/>
              <a:t>—</a:t>
            </a:r>
            <a:r>
              <a:rPr lang="ru-RU" sz="8800" dirty="0"/>
              <a:t> разрядность двоичного кодирования, </a:t>
            </a:r>
            <a:r>
              <a:rPr lang="ru-RU" sz="8800" dirty="0" smtClean="0"/>
              <a:t>т.е число бит. </a:t>
            </a:r>
            <a:endParaRPr lang="ru-RU" sz="8800" dirty="0" smtClean="0"/>
          </a:p>
          <a:p>
            <a:pPr marL="0">
              <a:spcBef>
                <a:spcPts val="0"/>
              </a:spcBef>
              <a:buNone/>
            </a:pPr>
            <a:endParaRPr lang="ru-RU" sz="88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8800" dirty="0" smtClean="0"/>
              <a:t>Для кодирования одного символа требуется  1 байт = 8 </a:t>
            </a:r>
            <a:r>
              <a:rPr lang="ru-RU" sz="8800" dirty="0" smtClean="0"/>
              <a:t>бит, то есть </a:t>
            </a:r>
          </a:p>
          <a:p>
            <a:pPr marL="0">
              <a:spcBef>
                <a:spcPts val="0"/>
              </a:spcBef>
              <a:buNone/>
            </a:pPr>
            <a:r>
              <a:rPr lang="ru-RU" sz="8800" dirty="0" smtClean="0"/>
              <a:t>1 </a:t>
            </a:r>
            <a:r>
              <a:rPr lang="ru-RU" sz="8800" dirty="0" smtClean="0"/>
              <a:t>символ = 1 байт = 8 бит и таких кодов будет  </a:t>
            </a:r>
            <a:r>
              <a:rPr lang="en-US" sz="8800" b="1" dirty="0" smtClean="0">
                <a:solidFill>
                  <a:schemeClr val="accent1"/>
                </a:solidFill>
              </a:rPr>
              <a:t>2</a:t>
            </a:r>
            <a:r>
              <a:rPr lang="ru-RU" sz="8800" b="1" baseline="30000" dirty="0" smtClean="0">
                <a:solidFill>
                  <a:schemeClr val="accent1"/>
                </a:solidFill>
              </a:rPr>
              <a:t>8 </a:t>
            </a:r>
            <a:r>
              <a:rPr lang="ru-RU" sz="8800" b="1" dirty="0" smtClean="0">
                <a:solidFill>
                  <a:schemeClr val="accent1"/>
                </a:solidFill>
              </a:rPr>
              <a:t>= 256.</a:t>
            </a:r>
            <a:endParaRPr lang="ru-RU" sz="8800" dirty="0" smtClean="0"/>
          </a:p>
          <a:p>
            <a:pPr marL="137160" indent="0">
              <a:buNone/>
            </a:pPr>
            <a:endParaRPr lang="ru-RU" sz="8800" dirty="0"/>
          </a:p>
          <a:p>
            <a:pPr algn="just">
              <a:buNone/>
            </a:pPr>
            <a:endParaRPr lang="ru-RU" sz="9600" b="1" u="sng" dirty="0">
              <a:solidFill>
                <a:srgbClr val="C00000"/>
              </a:solidFill>
            </a:endParaRPr>
          </a:p>
          <a:p>
            <a:pPr marL="137160" indent="0" algn="just">
              <a:buNone/>
            </a:pPr>
            <a:endParaRPr lang="ru-RU" sz="8000" dirty="0" smtClean="0"/>
          </a:p>
          <a:p>
            <a:pPr marL="137160" indent="0" algn="just">
              <a:buNone/>
            </a:pPr>
            <a:endParaRPr lang="ru-RU" sz="8000" dirty="0"/>
          </a:p>
          <a:p>
            <a:pPr marL="137160" indent="0">
              <a:buNone/>
            </a:pPr>
            <a:r>
              <a:rPr lang="ru-RU" sz="8000" dirty="0"/>
              <a:t/>
            </a:r>
            <a:br>
              <a:rPr lang="ru-RU" sz="8000" dirty="0"/>
            </a:br>
            <a:endParaRPr lang="ru-RU" sz="8000" dirty="0"/>
          </a:p>
        </p:txBody>
      </p:sp>
      <p:sp>
        <p:nvSpPr>
          <p:cNvPr id="4" name="Стрелка вверх 3">
            <a:hlinkClick r:id="" action="ppaction://hlinkshowjump?jump=firstslide"/>
          </p:cNvPr>
          <p:cNvSpPr/>
          <p:nvPr/>
        </p:nvSpPr>
        <p:spPr>
          <a:xfrm>
            <a:off x="8567936" y="6307955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6203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Двоичная система счисления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286124"/>
            <a:ext cx="8640960" cy="3311228"/>
          </a:xfrm>
        </p:spPr>
        <p:txBody>
          <a:bodyPr>
            <a:normAutofit fontScale="55000" lnSpcReduction="20000"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sz="8800" dirty="0" smtClean="0"/>
              <a:t>  </a:t>
            </a:r>
            <a:endParaRPr lang="ru-RU" sz="9600" b="1" u="sng" dirty="0">
              <a:solidFill>
                <a:srgbClr val="C00000"/>
              </a:solidFill>
            </a:endParaRPr>
          </a:p>
          <a:p>
            <a:pPr marL="137160" indent="0" algn="just">
              <a:buNone/>
            </a:pPr>
            <a:endParaRPr lang="ru-RU" sz="8000" dirty="0" smtClean="0"/>
          </a:p>
          <a:p>
            <a:pPr marL="137160" indent="0" algn="just">
              <a:buNone/>
            </a:pPr>
            <a:endParaRPr lang="ru-RU" sz="8000" dirty="0"/>
          </a:p>
          <a:p>
            <a:pPr marL="137160" indent="0">
              <a:buNone/>
            </a:pPr>
            <a:r>
              <a:rPr lang="ru-RU" sz="8000" dirty="0"/>
              <a:t/>
            </a:r>
            <a:br>
              <a:rPr lang="ru-RU" sz="8000" dirty="0"/>
            </a:br>
            <a:endParaRPr lang="ru-RU" sz="8000" dirty="0"/>
          </a:p>
        </p:txBody>
      </p:sp>
      <p:sp>
        <p:nvSpPr>
          <p:cNvPr id="4" name="Стрелка вверх 3">
            <a:hlinkClick r:id="" action="ppaction://hlinkshowjump?jump=firstslide"/>
          </p:cNvPr>
          <p:cNvSpPr/>
          <p:nvPr/>
        </p:nvSpPr>
        <p:spPr>
          <a:xfrm>
            <a:off x="8567936" y="6307955"/>
            <a:ext cx="576064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>
            <a:hlinkClick r:id="" action="ppaction://hlinkshowjump?jump=previousslide"/>
          </p:cNvPr>
          <p:cNvSpPr/>
          <p:nvPr/>
        </p:nvSpPr>
        <p:spPr>
          <a:xfrm>
            <a:off x="7956376" y="6514925"/>
            <a:ext cx="43204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57224" y="1142984"/>
            <a:ext cx="7500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Перевод чисел из 10-й  системы счисления в </a:t>
            </a:r>
            <a:r>
              <a:rPr lang="ru-RU" sz="2400" dirty="0" smtClean="0"/>
              <a:t>двоичную систему счисления</a:t>
            </a:r>
            <a:endParaRPr lang="ru-RU" sz="2400" dirty="0"/>
          </a:p>
        </p:txBody>
      </p:sp>
      <p:pic>
        <p:nvPicPr>
          <p:cNvPr id="1026" name="Picture 2" descr="C:\Users\Пользователь\Desktop\slide_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0166" y="2071678"/>
            <a:ext cx="5957854" cy="4449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06203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322</TotalTime>
  <Words>306</Words>
  <Application>Microsoft Office PowerPoint</Application>
  <PresentationFormat>Экран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Представление о кодировании информации</vt:lpstr>
      <vt:lpstr>Оглавление</vt:lpstr>
      <vt:lpstr>Цель:</vt:lpstr>
      <vt:lpstr>Информация и информационные процессы</vt:lpstr>
      <vt:lpstr>Понятие «кодирование»</vt:lpstr>
      <vt:lpstr>Таблица соответствия</vt:lpstr>
      <vt:lpstr>Единицы измерения количества информации </vt:lpstr>
      <vt:lpstr>Двоичное кодирование</vt:lpstr>
      <vt:lpstr>Двоичная система счисления</vt:lpstr>
      <vt:lpstr>Восьмеричное кодирование</vt:lpstr>
      <vt:lpstr>Шестнадцатеричное кодирование</vt:lpstr>
      <vt:lpstr>Вывод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Представление о кодировании информации</dc:title>
  <dc:creator>ANTON</dc:creator>
  <cp:lastModifiedBy>User</cp:lastModifiedBy>
  <cp:revision>50</cp:revision>
  <dcterms:created xsi:type="dcterms:W3CDTF">2017-02-12T06:43:07Z</dcterms:created>
  <dcterms:modified xsi:type="dcterms:W3CDTF">2017-03-07T06:00:16Z</dcterms:modified>
</cp:coreProperties>
</file>